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Bricolage Grotesque SemiBold"/>
      <p:regular r:id="rId77"/>
      <p:bold r:id="rId78"/>
    </p:embeddedFont>
    <p:embeddedFont>
      <p:font typeface="Bricolage Grotesque ExtraBold"/>
      <p:bold r:id="rId79"/>
    </p:embeddedFont>
    <p:embeddedFont>
      <p:font typeface="Bricolage Grotesque"/>
      <p:regular r:id="rId80"/>
      <p:bold r:id="rId81"/>
    </p:embeddedFont>
    <p:embeddedFont>
      <p:font typeface="Bricolage Grotesque Medium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BricolageGrotesqueMedium-bold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BricolageGrotesque-regular.fntdata"/><Relationship Id="rId82" Type="http://schemas.openxmlformats.org/officeDocument/2006/relationships/font" Target="fonts/BricolageGrotesqueMedium-regular.fntdata"/><Relationship Id="rId81" Type="http://schemas.openxmlformats.org/officeDocument/2006/relationships/font" Target="fonts/BricolageGrotesq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BricolageGrotesqueSemiBold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BricolageGrotesqueExtraBold-bold.fntdata"/><Relationship Id="rId34" Type="http://schemas.openxmlformats.org/officeDocument/2006/relationships/slide" Target="slides/slide28.xml"/><Relationship Id="rId78" Type="http://schemas.openxmlformats.org/officeDocument/2006/relationships/font" Target="fonts/BricolageGrotesqueSemiBold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d7505aa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d7505aa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2c66b230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2c66b230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2c66b2306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2c66b2306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2c66b230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2c66b230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03dc5f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03dc5f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d7505aa5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d7505aa5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dc49a42d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dc49a42d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03dc5ff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03dc5ff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2c66b230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2c66b230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e318cd163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e318cd163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236fec3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236fec3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d7505aa5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d7505aa5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d7505aa5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d7505aa5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dc49a42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0dc49a42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loop = observe / regarde s’il y a des différences / concilie l’état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0dc49a42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0dc49a42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dc49a42d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dc49a42d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 de la simple automatisation de déploiement / configuration jusqu’au scaling horizontal et vertical de resources, de l’autoconfig, de détection d’anomalies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dc49a42d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dc49a42d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brique d’une vision tournant autour de l’ingénierie de plateforme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b1bef40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b1bef40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b1bef40a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b1bef40a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d7505aa5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0d7505aa5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dc49a42d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dc49a42d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dc49a42d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0dc49a42d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d7505aa5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d7505aa5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e318cd16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0e318cd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2c66b230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2c66b230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6236fec3ac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6236fec3ac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236fec3a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6236fec3a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236fec3ac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236fec3ac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0e318cd16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0e318cd16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f16a688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0f16a688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f16a688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0f16a688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Auth-delegator va permettre à Kube de déléguer au service account les contr</a:t>
            </a:r>
            <a:r>
              <a:rPr lang="en-GB"/>
              <a:t>ôles d’authentification et d’autorisation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6236fec3ac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6236fec3ac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6236fec3ac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6236fec3ac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d7505aa5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d7505aa5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e318cd163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e318cd163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236fec3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6236fec3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236fec3a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6236fec3a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0e318cd1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0e318cd1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f16a688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f16a688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7e5112aa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67e5112aa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6236fec3ac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6236fec3a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6236fec3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6236fec3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6236fec3ac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6236fec3a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0e318cd1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0e318cd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dc49a42d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dc49a42d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236fec3ac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6236fec3a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6236fec3a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6236fec3a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236fec3a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6236fec3a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6236fec3a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6236fec3a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0e318cd163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0e318cd163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236fec3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6236fec3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6236fec3a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6236fec3a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6236fec3a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6236fec3a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236fec3a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6236fec3a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6236fec3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6236fec3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d7505aa5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d7505aa5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6236fec3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6236fec3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6236fec3ac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6236fec3ac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6236fec3ac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6236fec3ac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0e318cd163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30e318cd163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0e318cd163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0e318cd163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0e318cd163_5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0e318cd163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686d56b7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686d56b7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687677c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687677c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686d56b7f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686d56b7f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6236fec3a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6236fec3a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dc49a42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dc49a42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0f16a6884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0f16a6884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2c66b230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2c66b230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2c66b230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2c66b230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1" type="title">
  <p:cSld name="TITLE">
    <p:bg>
      <p:bgPr>
        <a:solidFill>
          <a:srgbClr val="A238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4645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>
            <a:off x="926100" y="1186475"/>
            <a:ext cx="72918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94">
          <p15:clr>
            <a:srgbClr val="E46962"/>
          </p15:clr>
        </p15:guide>
        <p15:guide id="2" pos="4966">
          <p15:clr>
            <a:srgbClr val="E46962"/>
          </p15:clr>
        </p15:guide>
        <p15:guide id="3" orient="horz" pos="895">
          <p15:clr>
            <a:srgbClr val="E46962"/>
          </p15:clr>
        </p15:guide>
        <p15:guide id="4" orient="horz" pos="234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2">
  <p:cSld name="TITLE_3">
    <p:bg>
      <p:bgPr>
        <a:solidFill>
          <a:srgbClr val="A238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850" y="360000"/>
            <a:ext cx="8406149" cy="44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1800000" y="1186475"/>
            <a:ext cx="55440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34">
          <p15:clr>
            <a:srgbClr val="E46962"/>
          </p15:clr>
        </p15:guide>
        <p15:guide id="2" pos="4626">
          <p15:clr>
            <a:srgbClr val="E46962"/>
          </p15:clr>
        </p15:guide>
        <p15:guide id="3" orient="horz" pos="850">
          <p15:clr>
            <a:srgbClr val="E46962"/>
          </p15:clr>
        </p15:guide>
        <p15:guide id="4" orient="horz" pos="239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3">
  <p:cSld name="TITLE_3_1">
    <p:bg>
      <p:bgPr>
        <a:solidFill>
          <a:srgbClr val="A238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type="title"/>
          </p:nvPr>
        </p:nvSpPr>
        <p:spPr>
          <a:xfrm>
            <a:off x="926100" y="1186475"/>
            <a:ext cx="72918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83">
          <p15:clr>
            <a:srgbClr val="FF673D"/>
          </p15:clr>
        </p15:guide>
        <p15:guide id="2" pos="5177">
          <p15:clr>
            <a:srgbClr val="E46962"/>
          </p15:clr>
        </p15:guide>
        <p15:guide id="3" orient="horz" pos="567">
          <p15:clr>
            <a:srgbClr val="E46962"/>
          </p15:clr>
        </p15:guide>
        <p15:guide id="4" orient="horz" pos="2673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Summary - 4 blocks">
  <p:cSld name="CUSTOM_4_3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50000" y="450000"/>
            <a:ext cx="78264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50000" y="1519950"/>
            <a:ext cx="197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570075" y="1519950"/>
            <a:ext cx="194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>
            <a:off x="4659425" y="1519950"/>
            <a:ext cx="194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6748800" y="1519950"/>
            <a:ext cx="197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">
  <p:cSld name="CUSTOM_3"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450000" y="450000"/>
            <a:ext cx="82440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">
          <p15:clr>
            <a:srgbClr val="E46962"/>
          </p15:clr>
        </p15:guide>
        <p15:guide id="2" orient="horz" pos="2957">
          <p15:clr>
            <a:srgbClr val="E46962"/>
          </p15:clr>
        </p15:guide>
        <p15:guide id="3" pos="283">
          <p15:clr>
            <a:srgbClr val="E46962"/>
          </p15:clr>
        </p15:guide>
        <p15:guide id="4" pos="5477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+ Sub">
  <p:cSld name="CUSTOM_4_2"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450000" y="2571750"/>
            <a:ext cx="4063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1 block ">
  <p:cSld name="CUSTOM_4_2_2_3"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2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2 blocks">
  <p:cSld name="CUSTOM_4_2_2_2"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6510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46510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3 blocks ">
  <p:cSld name="CUSTOM_4_2_2_1_1_2"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4506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3267751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3" type="body"/>
          </p:nvPr>
        </p:nvSpPr>
        <p:spPr>
          <a:xfrm>
            <a:off x="60848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4" type="subTitle"/>
          </p:nvPr>
        </p:nvSpPr>
        <p:spPr>
          <a:xfrm>
            <a:off x="4503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5" type="subTitle"/>
          </p:nvPr>
        </p:nvSpPr>
        <p:spPr>
          <a:xfrm>
            <a:off x="32677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6" type="subTitle"/>
          </p:nvPr>
        </p:nvSpPr>
        <p:spPr>
          <a:xfrm>
            <a:off x="60851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2 blocks">
  <p:cSld name="CUSTOM_4_2_2_1"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title"/>
          </p:nvPr>
        </p:nvSpPr>
        <p:spPr>
          <a:xfrm>
            <a:off x="450000" y="450000"/>
            <a:ext cx="8264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4503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2" type="subTitle"/>
          </p:nvPr>
        </p:nvSpPr>
        <p:spPr>
          <a:xfrm>
            <a:off x="46510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" name="Google Shape;10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3 blocks">
  <p:cSld name="CUSTOM_4_2_2_1_1"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1" type="subTitle"/>
          </p:nvPr>
        </p:nvSpPr>
        <p:spPr>
          <a:xfrm>
            <a:off x="4503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32677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3" type="subTitle"/>
          </p:nvPr>
        </p:nvSpPr>
        <p:spPr>
          <a:xfrm>
            <a:off x="60851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9" name="Google Shape;10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4 blocks ">
  <p:cSld name="CUSTOM_4_2_2_1_2_2"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" type="subTitle"/>
          </p:nvPr>
        </p:nvSpPr>
        <p:spPr>
          <a:xfrm>
            <a:off x="4500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2" type="subTitle"/>
          </p:nvPr>
        </p:nvSpPr>
        <p:spPr>
          <a:xfrm>
            <a:off x="257007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3" type="subTitle"/>
          </p:nvPr>
        </p:nvSpPr>
        <p:spPr>
          <a:xfrm>
            <a:off x="465942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4" type="subTitle"/>
          </p:nvPr>
        </p:nvSpPr>
        <p:spPr>
          <a:xfrm>
            <a:off x="67488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6" name="Google Shape;11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+ Photo oblong">
  <p:cSld name="CUSTOM_4_2_2_4"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20" name="Google Shape;120;p26"/>
          <p:cNvSpPr/>
          <p:nvPr>
            <p:ph idx="2" type="pic"/>
          </p:nvPr>
        </p:nvSpPr>
        <p:spPr>
          <a:xfrm rot="1694577">
            <a:off x="5833368" y="980646"/>
            <a:ext cx="2295593" cy="3848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121" name="Google Shape;121;p26"/>
          <p:cNvSpPr txBox="1"/>
          <p:nvPr>
            <p:ph idx="3" type="subTitle"/>
          </p:nvPr>
        </p:nvSpPr>
        <p:spPr>
          <a:xfrm>
            <a:off x="450350" y="151845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 - White">
  <p:cSld name="CUSTOM_3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450000" y="450000"/>
            <a:ext cx="82440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ricolage Grotesque ExtraBold"/>
              <a:buNone/>
              <a:defRPr sz="6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25" name="Google Shape;12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">
          <p15:clr>
            <a:srgbClr val="E46962"/>
          </p15:clr>
        </p15:guide>
        <p15:guide id="2" orient="horz" pos="2957">
          <p15:clr>
            <a:srgbClr val="E46962"/>
          </p15:clr>
        </p15:guide>
        <p15:guide id="3" pos="283">
          <p15:clr>
            <a:srgbClr val="E46962"/>
          </p15:clr>
        </p15:guide>
        <p15:guide id="4" pos="5477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+ Sub  - White">
  <p:cSld name="CUSTOM_4_2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ricolage Grotesque ExtraBold"/>
              <a:buNone/>
              <a:defRPr sz="6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450000" y="2571750"/>
            <a:ext cx="4063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9" name="Google Shape;1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1 block - White">
  <p:cSld name="CUSTOM_4_2_2_3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2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34" name="Google Shape;1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2 blocks - White">
  <p:cSld name="CUSTOM_4_2_2_2_1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2" type="body"/>
          </p:nvPr>
        </p:nvSpPr>
        <p:spPr>
          <a:xfrm>
            <a:off x="46510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3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4" type="subTitle"/>
          </p:nvPr>
        </p:nvSpPr>
        <p:spPr>
          <a:xfrm>
            <a:off x="46510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1" name="Google Shape;14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3 blocks - White">
  <p:cSld name="CUSTOM_4_2_2_1_1_2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4506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32677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6" name="Google Shape;146;p31"/>
          <p:cNvSpPr txBox="1"/>
          <p:nvPr>
            <p:ph idx="3" type="body"/>
          </p:nvPr>
        </p:nvSpPr>
        <p:spPr>
          <a:xfrm>
            <a:off x="60848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7" name="Google Shape;147;p31"/>
          <p:cNvSpPr txBox="1"/>
          <p:nvPr>
            <p:ph idx="4" type="subTitle"/>
          </p:nvPr>
        </p:nvSpPr>
        <p:spPr>
          <a:xfrm>
            <a:off x="4503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31"/>
          <p:cNvSpPr txBox="1"/>
          <p:nvPr>
            <p:ph idx="5" type="subTitle"/>
          </p:nvPr>
        </p:nvSpPr>
        <p:spPr>
          <a:xfrm>
            <a:off x="32677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6" type="subTitle"/>
          </p:nvPr>
        </p:nvSpPr>
        <p:spPr>
          <a:xfrm>
            <a:off x="60851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0" name="Google Shape;15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2 blocks">
  <p:cSld name="CUSTOM_4_2_2_1_3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Bricolage Grotesque ExtraBold"/>
              <a:buNone/>
              <a:defRPr sz="4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1" type="subTitle"/>
          </p:nvPr>
        </p:nvSpPr>
        <p:spPr>
          <a:xfrm>
            <a:off x="4503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2" type="subTitle"/>
          </p:nvPr>
        </p:nvSpPr>
        <p:spPr>
          <a:xfrm>
            <a:off x="46510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5" name="Google Shape;15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3 blocks - White">
  <p:cSld name="CUSTOM_4_2_2_1_1_3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4503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subTitle"/>
          </p:nvPr>
        </p:nvSpPr>
        <p:spPr>
          <a:xfrm>
            <a:off x="32677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3" type="subTitle"/>
          </p:nvPr>
        </p:nvSpPr>
        <p:spPr>
          <a:xfrm>
            <a:off x="60851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1" name="Google Shape;1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4 blocks - White">
  <p:cSld name="CUSTOM_4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450000" y="450000"/>
            <a:ext cx="8244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Bricolage Grotesque ExtraBold"/>
              <a:buNone/>
              <a:defRPr sz="4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" type="subTitle"/>
          </p:nvPr>
        </p:nvSpPr>
        <p:spPr>
          <a:xfrm>
            <a:off x="4500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2" type="subTitle"/>
          </p:nvPr>
        </p:nvSpPr>
        <p:spPr>
          <a:xfrm>
            <a:off x="257007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3" type="subTitle"/>
          </p:nvPr>
        </p:nvSpPr>
        <p:spPr>
          <a:xfrm>
            <a:off x="465942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67488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8" name="Google Shape;16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1247">
          <p15:clr>
            <a:srgbClr val="E46962"/>
          </p15:clr>
        </p15:guide>
        <p15:guide id="6" orient="horz" pos="96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+ Photo oblong - White">
  <p:cSld name="CUSTOM_4_2_2_4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72" name="Google Shape;172;p35"/>
          <p:cNvSpPr/>
          <p:nvPr>
            <p:ph idx="2" type="pic"/>
          </p:nvPr>
        </p:nvSpPr>
        <p:spPr>
          <a:xfrm rot="1694577">
            <a:off x="5833368" y="980646"/>
            <a:ext cx="2295593" cy="3848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173" name="Google Shape;173;p35"/>
          <p:cNvSpPr txBox="1"/>
          <p:nvPr>
            <p:ph idx="3" type="subTitle"/>
          </p:nvPr>
        </p:nvSpPr>
        <p:spPr>
          <a:xfrm>
            <a:off x="450350" y="151845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4" name="Google Shape;17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1">
  <p:cSld name="CUSTOM_5">
    <p:bg>
      <p:bgPr>
        <a:solidFill>
          <a:srgbClr val="FCFF6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50575"/>
            <a:ext cx="8407844" cy="44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7">
          <p15:clr>
            <a:srgbClr val="E46962"/>
          </p15:clr>
        </p15:guide>
        <p15:guide id="2" orient="horz" pos="2673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2">
  <p:cSld name="CUSTOM_5_1">
    <p:bg>
      <p:bgPr>
        <a:solidFill>
          <a:srgbClr val="96F9F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59550"/>
            <a:ext cx="8424003" cy="44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46">
          <p15:clr>
            <a:srgbClr val="E46962"/>
          </p15:clr>
        </p15:guide>
        <p15:guide id="2" orient="horz" pos="2494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3">
  <p:cSld name="CUSTOM_5_1_1">
    <p:bg>
      <p:bgPr>
        <a:solidFill>
          <a:srgbClr val="FF673D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86" name="Google Shape;1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895">
          <p15:clr>
            <a:srgbClr val="E46962"/>
          </p15:clr>
        </p15:guide>
        <p15:guide id="2" orient="horz" pos="2345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4_2_1_1_1_1_1_1_1_1_1_1"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>
  <p:cSld name="CUSTOM_4_2_1_1_1_1_1_1_1_1_1_1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Thanks">
  <p:cSld name="CUSTOM_1">
    <p:bg>
      <p:bgPr>
        <a:solidFill>
          <a:srgbClr val="A238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209550" y="966644"/>
            <a:ext cx="87249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Thank you</a:t>
            </a:r>
            <a:endParaRPr sz="60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404" y="3226850"/>
            <a:ext cx="524046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Q&amp;A">
  <p:cSld name="CUSTOM_1_1"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8175" y="1527425"/>
            <a:ext cx="2489349" cy="20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2"/>
          <p:cNvSpPr txBox="1"/>
          <p:nvPr/>
        </p:nvSpPr>
        <p:spPr>
          <a:xfrm>
            <a:off x="3392709" y="1433993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&amp;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98" name="Google Shape;198;p42"/>
          <p:cNvSpPr txBox="1"/>
          <p:nvPr/>
        </p:nvSpPr>
        <p:spPr>
          <a:xfrm>
            <a:off x="971475" y="1445400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Q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99" name="Google Shape;199;p42"/>
          <p:cNvSpPr txBox="1"/>
          <p:nvPr/>
        </p:nvSpPr>
        <p:spPr>
          <a:xfrm>
            <a:off x="5772075" y="1445400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Title + Sub">
  <p:cSld name="CUSTOM_4_2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Bricolage Grotesque ExtraBold"/>
              <a:buNone/>
              <a:defRPr sz="6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450650" y="2571750"/>
            <a:ext cx="40629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9pPr>
          </a:lstStyle>
          <a:p/>
        </p:txBody>
      </p:sp>
      <p:pic>
        <p:nvPicPr>
          <p:cNvPr id="204" name="Google Shape;20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238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828218" y="51555"/>
            <a:ext cx="23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46962"/>
          </p15:clr>
        </p15:guide>
        <p15:guide id="2" pos="5533">
          <p15:clr>
            <a:srgbClr val="E46962"/>
          </p15:clr>
        </p15:guide>
        <p15:guide id="3" orient="horz" pos="227">
          <p15:clr>
            <a:srgbClr val="E46962"/>
          </p15:clr>
        </p15:guide>
        <p15:guide id="4" orient="horz" pos="301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Relationship Id="rId4" Type="http://schemas.openxmlformats.org/officeDocument/2006/relationships/hyperlink" Target="http://deezer.io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hyperlink" Target="https://www.linkedin.com/in/alexis-fala/" TargetMode="External"/><Relationship Id="rId10" Type="http://schemas.openxmlformats.org/officeDocument/2006/relationships/hyperlink" Target="https://github.com/LePotiBlagueu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operatorhub.io/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operatorframework.io/" TargetMode="External"/><Relationship Id="rId4" Type="http://schemas.openxmlformats.org/officeDocument/2006/relationships/hyperlink" Target="https://kubebuilder.io/" TargetMode="External"/><Relationship Id="rId5" Type="http://schemas.openxmlformats.org/officeDocument/2006/relationships/hyperlink" Target="https://kopf.readthedocs.io/en/stable/" TargetMode="External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tifacthub.io/packages/helm/external-secrets-operator/external-secre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Relationship Id="rId4" Type="http://schemas.openxmlformats.org/officeDocument/2006/relationships/image" Target="../media/image37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LePotiBlagueur/Talks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github.com/LePotiBlagueur" TargetMode="External"/><Relationship Id="rId5" Type="http://schemas.openxmlformats.org/officeDocument/2006/relationships/image" Target="../media/image21.png"/><Relationship Id="rId6" Type="http://schemas.openxmlformats.org/officeDocument/2006/relationships/hyperlink" Target="https://github.com/LePotiBlagueur/Talks" TargetMode="External"/><Relationship Id="rId7" Type="http://schemas.openxmlformats.org/officeDocument/2006/relationships/image" Target="../media/image35.jpg"/><Relationship Id="rId8" Type="http://schemas.openxmlformats.org/officeDocument/2006/relationships/hyperlink" Target="https://www.linkedin.com/in/alexis-fala/" TargetMode="External"/><Relationship Id="rId11" Type="http://schemas.openxmlformats.org/officeDocument/2006/relationships/image" Target="../media/image8.png"/><Relationship Id="rId10" Type="http://schemas.openxmlformats.org/officeDocument/2006/relationships/image" Target="../media/image18.png"/><Relationship Id="rId13" Type="http://schemas.openxmlformats.org/officeDocument/2006/relationships/image" Target="../media/image27.png"/><Relationship Id="rId12" Type="http://schemas.openxmlformats.org/officeDocument/2006/relationships/image" Target="../media/image7.png"/><Relationship Id="rId14" Type="http://schemas.openxmlformats.org/officeDocument/2006/relationships/hyperlink" Target="https://github.com/LePotiBlagueur/Talk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926100" y="900000"/>
            <a:ext cx="7291800" cy="258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700"/>
              <a:t>Gérer ses secrets Kube avec l'External Secrets Operator : parce que je le Vault bien</a:t>
            </a:r>
            <a:endParaRPr sz="3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79" name="Google Shape;279;p53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3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 Method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Les méthodes d’authentifications à Vault (Token, OIDC, Kubernetes,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Chemin d’accès vers une ressource dans Vault (secret, authentification, configuration,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81" name="Google Shape;2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87" name="Google Shape;287;p54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4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 Method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Les méthodes d’authentifications à Vault (Token, OIDC, Kubernetes,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Chemin d’accès vers une ressource dans Vault (secret, authentification, configuration,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Policies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Vont ajouter des règles sur l’accès à certains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paths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dans Vault (comme les secrets).</a:t>
            </a: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89" name="Google Shape;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95" name="Google Shape;295;p55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5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 Method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Les méthodes d’authentifications à Vault (Token, OIDC, Kubernetes,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Chemin d’accès vers une ressource dans Vault (secret, authentification, configuration,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Policies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Vont ajouter des règles sur l’accès à certains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paths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dans Vault (comme les secrets).</a:t>
            </a: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Authentification → Validation → Autorisation → Accès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UI</a:t>
            </a:r>
            <a:endParaRPr/>
          </a:p>
        </p:txBody>
      </p:sp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8" y="1389850"/>
            <a:ext cx="8157225" cy="31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Alerte </a:t>
            </a:r>
            <a:r>
              <a:rPr lang="en-GB"/>
              <a:t>drama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8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La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B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usiness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S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ource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icence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747" y="1262251"/>
            <a:ext cx="2836524" cy="3605975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9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 rachat par IBM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49" y="1356350"/>
            <a:ext cx="4165917" cy="3582700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0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OpenBao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263" y="1667875"/>
            <a:ext cx="48974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1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cat with big eyes is looking at a person holding a toothbrush in front of its face . (provided by Tenor)" id="332" name="Google Shape;332;p61"/>
          <p:cNvPicPr preferRelativeResize="0"/>
          <p:nvPr/>
        </p:nvPicPr>
        <p:blipFill rotWithShape="1">
          <a:blip r:embed="rId3">
            <a:alphaModFix/>
          </a:blip>
          <a:srcRect b="20701" l="0" r="0" t="20701"/>
          <a:stretch/>
        </p:blipFill>
        <p:spPr>
          <a:xfrm>
            <a:off x="0" y="-369350"/>
            <a:ext cx="9143999" cy="551285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1"/>
          <p:cNvSpPr txBox="1"/>
          <p:nvPr>
            <p:ph type="title"/>
          </p:nvPr>
        </p:nvSpPr>
        <p:spPr>
          <a:xfrm>
            <a:off x="1147500" y="4038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Y a des diffs ?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/>
        </p:nvSpPr>
        <p:spPr>
          <a:xfrm>
            <a:off x="450000" y="100200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 jeu des 7 différences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25" y="822125"/>
            <a:ext cx="6970552" cy="20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600" y="2905575"/>
            <a:ext cx="7233201" cy="20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450000" y="450000"/>
            <a:ext cx="44127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~#whoami : </a:t>
            </a:r>
            <a:r>
              <a:rPr lang="en-GB" sz="3000">
                <a:solidFill>
                  <a:schemeClr val="lt2"/>
                </a:solidFill>
              </a:rPr>
              <a:t>Alexis Fala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 b="386" l="0" r="0" t="396"/>
          <a:stretch/>
        </p:blipFill>
        <p:spPr>
          <a:xfrm>
            <a:off x="4651050" y="566163"/>
            <a:ext cx="4043015" cy="4011170"/>
          </a:xfrm>
          <a:custGeom>
            <a:rect b="b" l="l" r="r" t="t"/>
            <a:pathLst>
              <a:path extrusionOk="0" h="5964565" w="6011918">
                <a:moveTo>
                  <a:pt x="3005959" y="0"/>
                </a:moveTo>
                <a:cubicBezTo>
                  <a:pt x="4665832" y="0"/>
                  <a:pt x="6011918" y="497546"/>
                  <a:pt x="6011918" y="1110987"/>
                </a:cubicBezTo>
                <a:cubicBezTo>
                  <a:pt x="6011918" y="1473658"/>
                  <a:pt x="5544235" y="1794366"/>
                  <a:pt x="4820727" y="1997180"/>
                </a:cubicBezTo>
                <a:cubicBezTo>
                  <a:pt x="5540238" y="2115073"/>
                  <a:pt x="6011918" y="2310894"/>
                  <a:pt x="6011918" y="2532692"/>
                </a:cubicBezTo>
                <a:cubicBezTo>
                  <a:pt x="6011918" y="2740505"/>
                  <a:pt x="5596200" y="2926335"/>
                  <a:pt x="4948639" y="3045226"/>
                </a:cubicBezTo>
                <a:cubicBezTo>
                  <a:pt x="5599199" y="3249041"/>
                  <a:pt x="6011918" y="3541774"/>
                  <a:pt x="6011918" y="3893453"/>
                </a:cubicBezTo>
                <a:cubicBezTo>
                  <a:pt x="6011918" y="4245133"/>
                  <a:pt x="5569218" y="4558848"/>
                  <a:pt x="4878688" y="4762661"/>
                </a:cubicBezTo>
                <a:cubicBezTo>
                  <a:pt x="5559225" y="4877557"/>
                  <a:pt x="6011918" y="5081372"/>
                  <a:pt x="6011918" y="5314161"/>
                </a:cubicBezTo>
                <a:cubicBezTo>
                  <a:pt x="6011918" y="5628873"/>
                  <a:pt x="5187134" y="5890806"/>
                  <a:pt x="4089207" y="5951372"/>
                </a:cubicBezTo>
                <a:lnTo>
                  <a:pt x="3603626" y="5964565"/>
                </a:lnTo>
                <a:lnTo>
                  <a:pt x="3603479" y="5964565"/>
                </a:lnTo>
                <a:lnTo>
                  <a:pt x="3117855" y="5951372"/>
                </a:lnTo>
                <a:cubicBezTo>
                  <a:pt x="2019739" y="5890806"/>
                  <a:pt x="1194189" y="5628873"/>
                  <a:pt x="1194189" y="5314161"/>
                </a:cubicBezTo>
                <a:cubicBezTo>
                  <a:pt x="1194189" y="5157301"/>
                  <a:pt x="1399051" y="5013432"/>
                  <a:pt x="1740817" y="4901536"/>
                </a:cubicBezTo>
                <a:cubicBezTo>
                  <a:pt x="712516" y="4724696"/>
                  <a:pt x="0" y="4340047"/>
                  <a:pt x="0" y="3893453"/>
                </a:cubicBezTo>
                <a:cubicBezTo>
                  <a:pt x="0" y="3518795"/>
                  <a:pt x="499660" y="3188095"/>
                  <a:pt x="1266140" y="2986279"/>
                </a:cubicBezTo>
                <a:cubicBezTo>
                  <a:pt x="779470" y="2869386"/>
                  <a:pt x="479674" y="2709532"/>
                  <a:pt x="479674" y="2532692"/>
                </a:cubicBezTo>
                <a:cubicBezTo>
                  <a:pt x="479674" y="2340868"/>
                  <a:pt x="831435" y="2168025"/>
                  <a:pt x="1393055" y="2049134"/>
                </a:cubicBezTo>
                <a:cubicBezTo>
                  <a:pt x="555624" y="1852313"/>
                  <a:pt x="0" y="1505628"/>
                  <a:pt x="0" y="1110987"/>
                </a:cubicBezTo>
                <a:cubicBezTo>
                  <a:pt x="0" y="497546"/>
                  <a:pt x="1346087" y="0"/>
                  <a:pt x="30059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p45"/>
          <p:cNvSpPr txBox="1"/>
          <p:nvPr>
            <p:ph idx="2" type="subTitle"/>
          </p:nvPr>
        </p:nvSpPr>
        <p:spPr>
          <a:xfrm>
            <a:off x="450000" y="1017275"/>
            <a:ext cx="38112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trike="sngStrike"/>
              <a:t>Clown</a:t>
            </a:r>
            <a:r>
              <a:rPr lang="en-GB"/>
              <a:t> Infrastructure </a:t>
            </a:r>
            <a:r>
              <a:rPr lang="en-GB"/>
              <a:t>engineer</a:t>
            </a:r>
            <a:r>
              <a:rPr lang="en-GB"/>
              <a:t> | SRE chez </a:t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450000" y="1888450"/>
            <a:ext cx="41220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0900" lvl="0" marL="161999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Passionné par l’open-source et le Cloud Native.</a:t>
            </a:r>
            <a:endParaRPr sz="1400"/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Coorganisateur de Cloud Native Bordeaux</a:t>
            </a:r>
            <a:endParaRPr sz="1400"/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Membre des </a:t>
            </a:r>
            <a:r>
              <a:rPr b="1" lang="en-GB" sz="1400"/>
              <a:t>SRE du </a:t>
            </a:r>
            <a:r>
              <a:rPr b="1" lang="en-GB" sz="1400"/>
              <a:t>coeur</a:t>
            </a:r>
            <a:r>
              <a:rPr lang="en-GB" sz="1400"/>
              <a:t> avec </a:t>
            </a:r>
            <a:r>
              <a:rPr lang="en-GB" sz="1400">
                <a:solidFill>
                  <a:schemeClr val="lt2"/>
                </a:solidFill>
              </a:rPr>
              <a:t>Idriss Neumann</a:t>
            </a:r>
            <a:r>
              <a:rPr lang="en-GB" sz="1400"/>
              <a:t> et </a:t>
            </a:r>
            <a:r>
              <a:rPr lang="en-GB" sz="1400">
                <a:solidFill>
                  <a:schemeClr val="lt2"/>
                </a:solidFill>
              </a:rPr>
              <a:t>Julien Briault.</a:t>
            </a:r>
            <a:endParaRPr sz="1400">
              <a:solidFill>
                <a:schemeClr val="lt2"/>
              </a:solidFill>
            </a:endParaRPr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Auteur à ses heures perdues sur </a:t>
            </a:r>
            <a:r>
              <a:rPr lang="en-GB" sz="14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Deezer.io</a:t>
            </a:r>
            <a:r>
              <a:rPr lang="en-GB" sz="14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.</a:t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425" y="1356530"/>
            <a:ext cx="1152526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00" y="4450026"/>
            <a:ext cx="194175" cy="2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237" y="4710525"/>
            <a:ext cx="215749" cy="21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>
            <p:ph idx="1" type="body"/>
          </p:nvPr>
        </p:nvSpPr>
        <p:spPr>
          <a:xfrm>
            <a:off x="406138" y="4398425"/>
            <a:ext cx="15354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1999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@LePotiBlagueur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5"/>
          <p:cNvSpPr txBox="1"/>
          <p:nvPr>
            <p:ph idx="1" type="body"/>
          </p:nvPr>
        </p:nvSpPr>
        <p:spPr>
          <a:xfrm>
            <a:off x="644188" y="4663775"/>
            <a:ext cx="31803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8"/>
              </a:rPr>
              <a:t>https://www.linkedin.com/in/alexis-fala/</a:t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013" y="4232025"/>
            <a:ext cx="194175" cy="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 txBox="1"/>
          <p:nvPr>
            <p:ph idx="1" type="body"/>
          </p:nvPr>
        </p:nvSpPr>
        <p:spPr>
          <a:xfrm>
            <a:off x="644167" y="4142775"/>
            <a:ext cx="2129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10"/>
              </a:rPr>
              <a:t>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3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Qu’est-ce qu’un operator 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4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Operators</a:t>
            </a:r>
            <a:endParaRPr/>
          </a:p>
        </p:txBody>
      </p:sp>
      <p:sp>
        <p:nvSpPr>
          <p:cNvPr id="351" name="Google Shape;351;p64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opérateurs sont des extensions de l’API/Control plane de Kubernetes.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64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Permettent de manager des applications via l’utilisation de CRD en les associant à un controller.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 basent sur les principes du control loop.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Peut gérer des composants internes et externes au cluster.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Il en existe une grande variété :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cert-manager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pour gérer les certificats TLS,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CNPG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pour déployer Postgrès…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la recherche d’un Operator ?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https://operatorhub.io/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353" name="Google Shape;35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625" y="1635375"/>
            <a:ext cx="3845648" cy="225210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4"/>
          <p:cNvSpPr txBox="1"/>
          <p:nvPr/>
        </p:nvSpPr>
        <p:spPr>
          <a:xfrm>
            <a:off x="6340950" y="3864225"/>
            <a:ext cx="1191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cncf.io</a:t>
            </a:r>
            <a:endParaRPr i="1"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Vous pouvez écrire vos propres opérateurs.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écrire son opérateur ?</a:t>
            </a:r>
            <a:endParaRPr/>
          </a:p>
        </p:txBody>
      </p:sp>
      <p:sp>
        <p:nvSpPr>
          <p:cNvPr id="365" name="Google Shape;365;p66"/>
          <p:cNvSpPr txBox="1"/>
          <p:nvPr>
            <p:ph idx="2" type="subTitle"/>
          </p:nvPr>
        </p:nvSpPr>
        <p:spPr>
          <a:xfrm>
            <a:off x="450650" y="1328100"/>
            <a:ext cx="25755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S’aider d’un framework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6"/>
          <p:cNvSpPr txBox="1"/>
          <p:nvPr>
            <p:ph idx="1" type="body"/>
          </p:nvPr>
        </p:nvSpPr>
        <p:spPr>
          <a:xfrm>
            <a:off x="331250" y="1761150"/>
            <a:ext cx="58710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Operator Framework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https://operatorframework.io/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Kubebuilder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4"/>
              </a:rPr>
              <a:t>https://kubebuilder.io/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Kubernetes Operators Framework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5"/>
              </a:rPr>
              <a:t>https://kopf.readthedocs.io/en/stable/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67" name="Google Shape;367;p66"/>
          <p:cNvSpPr txBox="1"/>
          <p:nvPr>
            <p:ph idx="2" type="subTitle"/>
          </p:nvPr>
        </p:nvSpPr>
        <p:spPr>
          <a:xfrm>
            <a:off x="450650" y="2690850"/>
            <a:ext cx="37620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Plusieurs niveaux de capacité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163" y="3035499"/>
            <a:ext cx="7273676" cy="14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6"/>
          <p:cNvSpPr txBox="1"/>
          <p:nvPr/>
        </p:nvSpPr>
        <p:spPr>
          <a:xfrm>
            <a:off x="3471450" y="447205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operatorframework.io</a:t>
            </a:r>
            <a:endParaRPr i="1"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"/>
          <p:cNvSpPr txBox="1"/>
          <p:nvPr>
            <p:ph type="title"/>
          </p:nvPr>
        </p:nvSpPr>
        <p:spPr>
          <a:xfrm>
            <a:off x="1473900" y="1354775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 ça ne tourne pas dans </a:t>
            </a:r>
            <a:r>
              <a:rPr lang="en-GB">
                <a:solidFill>
                  <a:schemeClr val="lt2"/>
                </a:solidFill>
              </a:rPr>
              <a:t>Kube</a:t>
            </a:r>
            <a:r>
              <a:rPr lang="en-GB"/>
              <a:t>, ça peut </a:t>
            </a:r>
            <a:r>
              <a:rPr lang="en-GB"/>
              <a:t>être géré via </a:t>
            </a:r>
            <a:r>
              <a:rPr lang="en-GB">
                <a:solidFill>
                  <a:schemeClr val="lt2"/>
                </a:solidFill>
              </a:rPr>
              <a:t>Kube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Vault Secrets Operator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9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/>
              <a:t>Le Vault Secrets Operator</a:t>
            </a:r>
            <a:endParaRPr strike="sngStrike"/>
          </a:p>
        </p:txBody>
      </p:sp>
      <p:sp>
        <p:nvSpPr>
          <p:cNvPr id="385" name="Google Shape;385;p69"/>
          <p:cNvSpPr txBox="1"/>
          <p:nvPr/>
        </p:nvSpPr>
        <p:spPr>
          <a:xfrm>
            <a:off x="18225" y="2560350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9"/>
          <p:cNvSpPr txBox="1"/>
          <p:nvPr/>
        </p:nvSpPr>
        <p:spPr>
          <a:xfrm>
            <a:off x="2010275" y="873425"/>
            <a:ext cx="39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L’External Secrets Operator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1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Un operator pour les gouverner tous</a:t>
            </a:r>
            <a:endParaRPr sz="3300"/>
          </a:p>
        </p:txBody>
      </p:sp>
      <p:sp>
        <p:nvSpPr>
          <p:cNvPr id="397" name="Google Shape;397;p71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Spoiler : il ne marche PAS qu’avec Vault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71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pour but de synchroniser les secrets contenus dans les secret engine et les secrets Kubernetes.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Supporte de nombreuses technos de management de secret comme AWS Secrets Manager, GSM, AKV, IBM, Pulumi…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Totalement open-source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Possède une cli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esoctl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et d’autres fonctionnalités apportées par les CRD comme le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Generator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ou encore le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Push Secret</a:t>
            </a:r>
            <a:endParaRPr i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99" name="Google Shape;399;p71"/>
          <p:cNvSpPr txBox="1"/>
          <p:nvPr/>
        </p:nvSpPr>
        <p:spPr>
          <a:xfrm>
            <a:off x="6258600" y="398240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external-secrets.io</a:t>
            </a:r>
            <a:endParaRPr i="1" sz="1000"/>
          </a:p>
        </p:txBody>
      </p:sp>
      <p:pic>
        <p:nvPicPr>
          <p:cNvPr id="400" name="Google Shape;40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500" y="1815775"/>
            <a:ext cx="3317099" cy="1921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2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le déployer ?</a:t>
            </a:r>
            <a:endParaRPr/>
          </a:p>
        </p:txBody>
      </p:sp>
      <p:sp>
        <p:nvSpPr>
          <p:cNvPr id="406" name="Google Shape;406;p72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C’est simple !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2"/>
          <p:cNvSpPr txBox="1"/>
          <p:nvPr/>
        </p:nvSpPr>
        <p:spPr>
          <a:xfrm>
            <a:off x="360000" y="2210050"/>
            <a:ext cx="8451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helm install external-secrets external-secrets/external-secrets -n external-secrets \ --create-namespace </a:t>
            </a:r>
            <a:endParaRPr sz="20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72"/>
          <p:cNvSpPr txBox="1"/>
          <p:nvPr/>
        </p:nvSpPr>
        <p:spPr>
          <a:xfrm>
            <a:off x="579900" y="3714275"/>
            <a:ext cx="79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https://artifacthub.io/packages/helm/external-secrets-operator/external-secrets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type="title"/>
          </p:nvPr>
        </p:nvSpPr>
        <p:spPr>
          <a:xfrm>
            <a:off x="450000" y="450000"/>
            <a:ext cx="82641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Sommaire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6"/>
          <p:cNvSpPr txBox="1"/>
          <p:nvPr>
            <p:ph idx="1" type="subTitle"/>
          </p:nvPr>
        </p:nvSpPr>
        <p:spPr>
          <a:xfrm>
            <a:off x="450000" y="2007175"/>
            <a:ext cx="6003900" cy="27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Les secrets dans Kubernetes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 à Vault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Qu’est-ce qu’un operator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L’External Secrets Operator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Petite ouverture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aby yoda figurine is standing on a wooden table . (provided by Tenor)" id="413" name="Google Shape;413;p73"/>
          <p:cNvPicPr preferRelativeResize="0"/>
          <p:nvPr/>
        </p:nvPicPr>
        <p:blipFill rotWithShape="1">
          <a:blip r:embed="rId3">
            <a:alphaModFix/>
          </a:blip>
          <a:srcRect b="12953" l="0" r="10063" t="1138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3"/>
          <p:cNvSpPr txBox="1"/>
          <p:nvPr>
            <p:ph type="title"/>
          </p:nvPr>
        </p:nvSpPr>
        <p:spPr>
          <a:xfrm>
            <a:off x="1147500" y="1929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Les étapes pour faire </a:t>
            </a:r>
            <a:r>
              <a:rPr lang="en-GB">
                <a:solidFill>
                  <a:schemeClr val="lt1"/>
                </a:solidFill>
              </a:rPr>
              <a:t>marcher</a:t>
            </a:r>
            <a:r>
              <a:rPr lang="en-GB">
                <a:solidFill>
                  <a:schemeClr val="lt1"/>
                </a:solidFill>
              </a:rPr>
              <a:t> l’opérateur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75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425" name="Google Shape;425;p75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75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6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76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433" name="Google Shape;433;p76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6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35" name="Google Shape;435;p76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7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442" name="Google Shape;442;p77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7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44" name="Google Shape;444;p77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45" name="Google Shape;445;p77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8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451" name="Google Shape;451;p78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8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p78"/>
          <p:cNvSpPr txBox="1"/>
          <p:nvPr>
            <p:ph idx="1" type="body"/>
          </p:nvPr>
        </p:nvSpPr>
        <p:spPr>
          <a:xfrm>
            <a:off x="2889150" y="2216875"/>
            <a:ext cx="3365700" cy="16410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9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459" name="Google Shape;459;p79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(bis)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9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1" name="Google Shape;461;p79"/>
          <p:cNvSpPr txBox="1"/>
          <p:nvPr>
            <p:ph idx="1" type="body"/>
          </p:nvPr>
        </p:nvSpPr>
        <p:spPr>
          <a:xfrm>
            <a:off x="1657350" y="1913750"/>
            <a:ext cx="5987400" cy="25737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kubernetes.io/service-account.name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kubernetes.io/service-account-token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0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467" name="Google Shape;467;p80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(ter)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80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9" name="Google Shape;469;p80"/>
          <p:cNvSpPr txBox="1"/>
          <p:nvPr>
            <p:ph idx="1" type="body"/>
          </p:nvPr>
        </p:nvSpPr>
        <p:spPr>
          <a:xfrm>
            <a:off x="2499950" y="1663375"/>
            <a:ext cx="4027200" cy="32679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rbac.authorization.k8s.io/v1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ClusterRoleBinding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role-tokenreview-binding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roleRef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apiGroup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rbac.authorization.k8s.io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ClusterRole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system:auth-delegator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subjects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[namespace du SA] 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81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476" name="Google Shape;476;p81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81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78" name="Google Shape;478;p81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9" name="Google Shape;479;p81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2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82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486" name="Google Shape;486;p82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2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488" name="Google Shape;488;p82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89" name="Google Shape;489;p82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cxnSp>
        <p:nvCxnSpPr>
          <p:cNvPr id="490" name="Google Shape;490;p82"/>
          <p:cNvCxnSpPr>
            <a:stCxn id="489" idx="1"/>
            <a:endCxn id="488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91" name="Google Shape;491;p82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492" name="Google Shape;492;p82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secrets dans Kubernetes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3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La configuration </a:t>
            </a:r>
            <a:r>
              <a:rPr lang="en-GB" sz="3600"/>
              <a:t>du</a:t>
            </a:r>
            <a:r>
              <a:rPr lang="en-GB" sz="3600"/>
              <a:t> Vault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498" name="Google Shape;498;p83"/>
          <p:cNvSpPr txBox="1"/>
          <p:nvPr>
            <p:ph idx="2" type="subTitle"/>
          </p:nvPr>
        </p:nvSpPr>
        <p:spPr>
          <a:xfrm>
            <a:off x="450000" y="11077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: on écrit une policy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83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p83"/>
          <p:cNvSpPr txBox="1"/>
          <p:nvPr>
            <p:ph idx="1" type="body"/>
          </p:nvPr>
        </p:nvSpPr>
        <p:spPr>
          <a:xfrm>
            <a:off x="4770900" y="2466075"/>
            <a:ext cx="4303500" cy="18861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E67C7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"[secret engine]/data/[path des secrets]/*"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 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"create"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"read"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"update"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"patch"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"delete"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"list"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E67C7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[secret engine]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/metadata/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[path des secrets]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/*"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 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0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"create"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"read"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"update"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"patch"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"delete"</a:t>
            </a:r>
            <a:r>
              <a:rPr lang="en-GB" sz="100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0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"list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E67C7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501" name="Google Shape;501;p83"/>
          <p:cNvSpPr txBox="1"/>
          <p:nvPr/>
        </p:nvSpPr>
        <p:spPr>
          <a:xfrm>
            <a:off x="30700" y="3050925"/>
            <a:ext cx="478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</a:t>
            </a:r>
            <a:r>
              <a:rPr lang="en-GB" sz="12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policy write external-secrets-operator ./policy.hcl</a:t>
            </a:r>
            <a:endParaRPr sz="12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4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84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508" name="Google Shape;508;p84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84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510" name="Google Shape;510;p84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1" name="Google Shape;511;p84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cxnSp>
        <p:nvCxnSpPr>
          <p:cNvPr id="512" name="Google Shape;512;p84"/>
          <p:cNvCxnSpPr>
            <a:stCxn id="511" idx="1"/>
            <a:endCxn id="510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13" name="Google Shape;513;p84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514" name="Google Shape;514;p84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5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521" name="Google Shape;521;p85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5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523" name="Google Shape;523;p85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524" name="Google Shape;524;p85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25" name="Google Shape;525;p85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cxnSp>
        <p:nvCxnSpPr>
          <p:cNvPr id="526" name="Google Shape;526;p85"/>
          <p:cNvCxnSpPr>
            <a:stCxn id="525" idx="1"/>
            <a:endCxn id="524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85"/>
          <p:cNvCxnSpPr>
            <a:endCxn id="523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85"/>
          <p:cNvCxnSpPr>
            <a:stCxn id="529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30" name="Google Shape;530;p85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531" name="Google Shape;531;p85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532" name="Google Shape;532;p85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529" name="Google Shape;529;p85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6"/>
          <p:cNvSpPr txBox="1"/>
          <p:nvPr>
            <p:ph idx="2" type="subTitle"/>
          </p:nvPr>
        </p:nvSpPr>
        <p:spPr>
          <a:xfrm>
            <a:off x="450000" y="11077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(bis) : on créé notre authentification Kube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86"/>
          <p:cNvSpPr txBox="1"/>
          <p:nvPr/>
        </p:nvSpPr>
        <p:spPr>
          <a:xfrm>
            <a:off x="751950" y="2675725"/>
            <a:ext cx="764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auth enable -path external-secrets-operator kubernetes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9" name="Google Shape;539;p86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La configuration du Vault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7"/>
          <p:cNvSpPr txBox="1"/>
          <p:nvPr>
            <p:ph idx="2" type="subTitle"/>
          </p:nvPr>
        </p:nvSpPr>
        <p:spPr>
          <a:xfrm>
            <a:off x="450000" y="11077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(ter) : on créé la config de notre authentification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7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6" name="Google Shape;546;p87"/>
          <p:cNvSpPr txBox="1"/>
          <p:nvPr/>
        </p:nvSpPr>
        <p:spPr>
          <a:xfrm>
            <a:off x="1168350" y="2190775"/>
            <a:ext cx="6965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</a:t>
            </a: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write auth/external-secrets-operator/config token_reviewer_jwt="$TOKEN_REVIEW_JWT" kubernetes_host="$KUBE_HOST" 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kubernetes_ca_cert="$KUBE_CA_CERT" 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7" name="Google Shape;547;p87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La configuration du Vault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8"/>
          <p:cNvSpPr txBox="1"/>
          <p:nvPr>
            <p:ph idx="2" type="subTitle"/>
          </p:nvPr>
        </p:nvSpPr>
        <p:spPr>
          <a:xfrm>
            <a:off x="450000" y="11077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Seconde étape (quater) : on associe un rôle à notre authentification</a:t>
            </a:r>
            <a:endParaRPr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8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4" name="Google Shape;554;p88"/>
          <p:cNvSpPr txBox="1"/>
          <p:nvPr/>
        </p:nvSpPr>
        <p:spPr>
          <a:xfrm>
            <a:off x="780750" y="2190775"/>
            <a:ext cx="7582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write auth/external-secrets-operator/role/default bound_service_account_names=myapp bound_service_account_namespaces=”myapp” policies=external-secrets-operator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5" name="Google Shape;555;p88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La configuration du Vault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9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9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562" name="Google Shape;562;p89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89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564" name="Google Shape;564;p89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565" name="Google Shape;565;p89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66" name="Google Shape;566;p89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cxnSp>
        <p:nvCxnSpPr>
          <p:cNvPr id="567" name="Google Shape;567;p89"/>
          <p:cNvCxnSpPr>
            <a:stCxn id="566" idx="1"/>
            <a:endCxn id="565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89"/>
          <p:cNvCxnSpPr>
            <a:endCxn id="564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89"/>
          <p:cNvCxnSpPr>
            <a:stCxn id="570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71" name="Google Shape;571;p89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572" name="Google Shape;572;p89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573" name="Google Shape;573;p89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570" name="Google Shape;570;p89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0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0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580" name="Google Shape;580;p90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90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582" name="Google Shape;582;p90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583" name="Google Shape;583;p90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84" name="Google Shape;584;p90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585" name="Google Shape;585;p90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586" name="Google Shape;586;p90"/>
          <p:cNvCxnSpPr>
            <a:stCxn id="584" idx="1"/>
            <a:endCxn id="583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90"/>
          <p:cNvCxnSpPr>
            <a:endCxn id="582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90"/>
          <p:cNvCxnSpPr>
            <a:stCxn id="589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90" name="Google Shape;590;p90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591" name="Google Shape;591;p90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592" name="Google Shape;592;p90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589" name="Google Shape;589;p90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1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1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599" name="Google Shape;599;p91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600" name="Google Shape;600;p91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91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602" name="Google Shape;602;p91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603" name="Google Shape;603;p91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04" name="Google Shape;604;p91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605" name="Google Shape;605;p91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606" name="Google Shape;606;p91"/>
          <p:cNvCxnSpPr>
            <a:stCxn id="604" idx="1"/>
            <a:endCxn id="603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91"/>
          <p:cNvCxnSpPr>
            <a:endCxn id="602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91"/>
          <p:cNvCxnSpPr>
            <a:stCxn id="609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91"/>
          <p:cNvCxnSpPr>
            <a:stCxn id="605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11" name="Google Shape;611;p91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612" name="Google Shape;612;p91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613" name="Google Shape;613;p91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614" name="Google Shape;614;p91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609" name="Google Shape;609;p91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  <p:sp>
        <p:nvSpPr>
          <p:cNvPr id="615" name="Google Shape;615;p91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cxnSp>
        <p:nvCxnSpPr>
          <p:cNvPr id="616" name="Google Shape;616;p91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91"/>
          <p:cNvCxnSpPr>
            <a:stCxn id="605" idx="2"/>
            <a:endCxn id="609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2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SecretStore</a:t>
            </a:r>
            <a:endParaRPr/>
          </a:p>
        </p:txBody>
      </p:sp>
      <p:sp>
        <p:nvSpPr>
          <p:cNvPr id="623" name="Google Shape;623;p92"/>
          <p:cNvSpPr txBox="1"/>
          <p:nvPr>
            <p:ph idx="2" type="subTitle"/>
          </p:nvPr>
        </p:nvSpPr>
        <p:spPr>
          <a:xfrm>
            <a:off x="450000" y="1244275"/>
            <a:ext cx="77229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Troisième étape : On se connecte et s’authentifie au Vault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92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5" name="Google Shape;625;p92"/>
          <p:cNvSpPr txBox="1"/>
          <p:nvPr>
            <p:ph idx="1" type="body"/>
          </p:nvPr>
        </p:nvSpPr>
        <p:spPr>
          <a:xfrm>
            <a:off x="2375900" y="1763300"/>
            <a:ext cx="4275300" cy="33228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external-secrets.io/v1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SecretStore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secretstore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[Adresse de Vault]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[Nom du secret engine]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"v2"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auth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mountPath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[Nom de l’authent Kubernetes]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[Nom du rôle utilisé]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serviceAccountRef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[Nom du serviceaccount utilisé]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/>
          <p:nvPr>
            <p:ph type="title"/>
          </p:nvPr>
        </p:nvSpPr>
        <p:spPr>
          <a:xfrm>
            <a:off x="450000" y="603600"/>
            <a:ext cx="79269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secret dans le cluster</a:t>
            </a:r>
            <a:endParaRPr/>
          </a:p>
        </p:txBody>
      </p:sp>
      <p:sp>
        <p:nvSpPr>
          <p:cNvPr id="241" name="Google Shape;241;p48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8"/>
          <p:cNvSpPr txBox="1"/>
          <p:nvPr>
            <p:ph idx="1" type="body"/>
          </p:nvPr>
        </p:nvSpPr>
        <p:spPr>
          <a:xfrm>
            <a:off x="450650" y="1994400"/>
            <a:ext cx="46128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Contient des informations sensibles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 de stocker mot de passe, tokens, certificats, 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Encodé en base64 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😬</a:t>
            </a: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descr="a close up of a man wearing glasses and a tie (provided by Tenor)" id="243" name="Google Shape;2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850" y="3444100"/>
            <a:ext cx="1340300" cy="13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8"/>
          <p:cNvSpPr txBox="1"/>
          <p:nvPr>
            <p:ph idx="2" type="subTitle"/>
          </p:nvPr>
        </p:nvSpPr>
        <p:spPr>
          <a:xfrm>
            <a:off x="450000" y="123915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secret certes… Mais pas si secret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8"/>
          <p:cNvSpPr txBox="1"/>
          <p:nvPr/>
        </p:nvSpPr>
        <p:spPr>
          <a:xfrm>
            <a:off x="5784000" y="1821900"/>
            <a:ext cx="3000000" cy="1443000"/>
          </a:xfrm>
          <a:prstGeom prst="rect">
            <a:avLst/>
          </a:prstGeom>
          <a:solidFill>
            <a:srgbClr val="13131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mon-super-secret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stringData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password1234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3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93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632" name="Google Shape;632;p93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633" name="Google Shape;633;p93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3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635" name="Google Shape;635;p93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636" name="Google Shape;636;p93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37" name="Google Shape;637;p93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638" name="Google Shape;638;p93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639" name="Google Shape;639;p93"/>
          <p:cNvCxnSpPr>
            <a:stCxn id="637" idx="1"/>
            <a:endCxn id="636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93"/>
          <p:cNvCxnSpPr>
            <a:endCxn id="635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93"/>
          <p:cNvCxnSpPr>
            <a:stCxn id="642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93"/>
          <p:cNvCxnSpPr>
            <a:stCxn id="638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44" name="Google Shape;644;p93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645" name="Google Shape;645;p93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646" name="Google Shape;646;p93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647" name="Google Shape;647;p93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642" name="Google Shape;642;p93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  <p:sp>
        <p:nvSpPr>
          <p:cNvPr id="648" name="Google Shape;648;p93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cxnSp>
        <p:nvCxnSpPr>
          <p:cNvPr id="649" name="Google Shape;649;p93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93"/>
          <p:cNvCxnSpPr>
            <a:stCxn id="638" idx="2"/>
            <a:endCxn id="642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4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4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657" name="Google Shape;657;p94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658" name="Google Shape;658;p94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94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660" name="Google Shape;660;p94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661" name="Google Shape;661;p94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62" name="Google Shape;662;p94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663" name="Google Shape;663;p94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664" name="Google Shape;664;p94"/>
          <p:cNvCxnSpPr>
            <a:stCxn id="662" idx="1"/>
            <a:endCxn id="661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94"/>
          <p:cNvCxnSpPr>
            <a:endCxn id="660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94"/>
          <p:cNvCxnSpPr>
            <a:stCxn id="667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94"/>
          <p:cNvCxnSpPr>
            <a:stCxn id="663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69" name="Google Shape;669;p94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670" name="Google Shape;670;p94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671" name="Google Shape;671;p94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672" name="Google Shape;672;p94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667" name="Google Shape;667;p94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  <p:sp>
        <p:nvSpPr>
          <p:cNvPr id="673" name="Google Shape;673;p94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sp>
        <p:nvSpPr>
          <p:cNvPr id="674" name="Google Shape;674;p94"/>
          <p:cNvSpPr/>
          <p:nvPr/>
        </p:nvSpPr>
        <p:spPr>
          <a:xfrm>
            <a:off x="2579050" y="2169913"/>
            <a:ext cx="12909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(Cluster)External Secret</a:t>
            </a:r>
            <a:endParaRPr sz="1000"/>
          </a:p>
        </p:txBody>
      </p:sp>
      <p:cxnSp>
        <p:nvCxnSpPr>
          <p:cNvPr id="675" name="Google Shape;675;p94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94"/>
          <p:cNvCxnSpPr>
            <a:stCxn id="663" idx="2"/>
            <a:endCxn id="667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5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5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683" name="Google Shape;683;p95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684" name="Google Shape;684;p95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95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686" name="Google Shape;686;p95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687" name="Google Shape;687;p95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88" name="Google Shape;688;p95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689" name="Google Shape;689;p95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690" name="Google Shape;690;p95"/>
          <p:cNvCxnSpPr>
            <a:stCxn id="688" idx="1"/>
            <a:endCxn id="687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95"/>
          <p:cNvCxnSpPr>
            <a:endCxn id="686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95"/>
          <p:cNvCxnSpPr>
            <a:stCxn id="693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4" name="Google Shape;694;p95"/>
          <p:cNvCxnSpPr>
            <a:stCxn id="689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95" name="Google Shape;695;p95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696" name="Google Shape;696;p95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697" name="Google Shape;697;p95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698" name="Google Shape;698;p95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693" name="Google Shape;693;p95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  <p:sp>
        <p:nvSpPr>
          <p:cNvPr id="699" name="Google Shape;699;p95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sp>
        <p:nvSpPr>
          <p:cNvPr id="700" name="Google Shape;700;p95"/>
          <p:cNvSpPr/>
          <p:nvPr/>
        </p:nvSpPr>
        <p:spPr>
          <a:xfrm>
            <a:off x="2579050" y="2169913"/>
            <a:ext cx="12909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(Cluster)External Secret</a:t>
            </a:r>
            <a:endParaRPr sz="1000"/>
          </a:p>
        </p:txBody>
      </p:sp>
      <p:cxnSp>
        <p:nvCxnSpPr>
          <p:cNvPr id="701" name="Google Shape;701;p95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95"/>
          <p:cNvCxnSpPr/>
          <p:nvPr/>
        </p:nvCxnSpPr>
        <p:spPr>
          <a:xfrm>
            <a:off x="2319400" y="2345213"/>
            <a:ext cx="27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95"/>
          <p:cNvCxnSpPr/>
          <p:nvPr/>
        </p:nvCxnSpPr>
        <p:spPr>
          <a:xfrm flipH="1" rot="10800000">
            <a:off x="2323000" y="2313188"/>
            <a:ext cx="2526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04" name="Google Shape;704;p95"/>
          <p:cNvSpPr txBox="1"/>
          <p:nvPr/>
        </p:nvSpPr>
        <p:spPr>
          <a:xfrm rot="1252">
            <a:off x="1671194" y="20606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  <p:cxnSp>
        <p:nvCxnSpPr>
          <p:cNvPr id="705" name="Google Shape;705;p95"/>
          <p:cNvCxnSpPr>
            <a:stCxn id="689" idx="2"/>
            <a:endCxn id="693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95"/>
          <p:cNvCxnSpPr/>
          <p:nvPr/>
        </p:nvCxnSpPr>
        <p:spPr>
          <a:xfrm rot="10800000">
            <a:off x="3861125" y="3237225"/>
            <a:ext cx="13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07" name="Google Shape;707;p95"/>
          <p:cNvSpPr txBox="1"/>
          <p:nvPr/>
        </p:nvSpPr>
        <p:spPr>
          <a:xfrm rot="-3760">
            <a:off x="4123393" y="315296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Est autorisé</a:t>
            </a:r>
            <a:endParaRPr i="1" sz="700"/>
          </a:p>
        </p:txBody>
      </p:sp>
      <p:cxnSp>
        <p:nvCxnSpPr>
          <p:cNvPr id="708" name="Google Shape;708;p95"/>
          <p:cNvCxnSpPr/>
          <p:nvPr/>
        </p:nvCxnSpPr>
        <p:spPr>
          <a:xfrm flipH="1" rot="10800000">
            <a:off x="3896975" y="245628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09" name="Google Shape;709;p95"/>
          <p:cNvSpPr txBox="1"/>
          <p:nvPr/>
        </p:nvSpPr>
        <p:spPr>
          <a:xfrm>
            <a:off x="4123245" y="2426888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6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96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716" name="Google Shape;716;p96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717" name="Google Shape;717;p96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96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719" name="Google Shape;719;p96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720" name="Google Shape;720;p96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21" name="Google Shape;721;p96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722" name="Google Shape;722;p96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723" name="Google Shape;723;p96"/>
          <p:cNvCxnSpPr>
            <a:stCxn id="721" idx="1"/>
            <a:endCxn id="720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96"/>
          <p:cNvCxnSpPr>
            <a:endCxn id="719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96"/>
          <p:cNvCxnSpPr>
            <a:stCxn id="726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96"/>
          <p:cNvCxnSpPr>
            <a:stCxn id="722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28" name="Google Shape;728;p96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729" name="Google Shape;729;p96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730" name="Google Shape;730;p96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731" name="Google Shape;731;p96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726" name="Google Shape;726;p96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  <p:sp>
        <p:nvSpPr>
          <p:cNvPr id="732" name="Google Shape;732;p96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sp>
        <p:nvSpPr>
          <p:cNvPr id="733" name="Google Shape;733;p96"/>
          <p:cNvSpPr/>
          <p:nvPr/>
        </p:nvSpPr>
        <p:spPr>
          <a:xfrm>
            <a:off x="2579050" y="2169913"/>
            <a:ext cx="12909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(Cluster)External Secret</a:t>
            </a:r>
            <a:endParaRPr sz="1000"/>
          </a:p>
        </p:txBody>
      </p:sp>
      <p:cxnSp>
        <p:nvCxnSpPr>
          <p:cNvPr id="734" name="Google Shape;734;p96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96"/>
          <p:cNvCxnSpPr/>
          <p:nvPr/>
        </p:nvCxnSpPr>
        <p:spPr>
          <a:xfrm>
            <a:off x="2319400" y="2345213"/>
            <a:ext cx="27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96"/>
          <p:cNvCxnSpPr/>
          <p:nvPr/>
        </p:nvCxnSpPr>
        <p:spPr>
          <a:xfrm flipH="1" rot="10800000">
            <a:off x="2323000" y="2313188"/>
            <a:ext cx="2526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37" name="Google Shape;737;p96"/>
          <p:cNvSpPr/>
          <p:nvPr/>
        </p:nvSpPr>
        <p:spPr>
          <a:xfrm>
            <a:off x="252100" y="1873825"/>
            <a:ext cx="1290900" cy="50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Secret Kubernetes</a:t>
            </a:r>
            <a:endParaRPr sz="1000"/>
          </a:p>
        </p:txBody>
      </p:sp>
      <p:sp>
        <p:nvSpPr>
          <p:cNvPr id="738" name="Google Shape;738;p96"/>
          <p:cNvSpPr txBox="1"/>
          <p:nvPr/>
        </p:nvSpPr>
        <p:spPr>
          <a:xfrm rot="1252">
            <a:off x="1671194" y="20606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  <p:cxnSp>
        <p:nvCxnSpPr>
          <p:cNvPr id="739" name="Google Shape;739;p96"/>
          <p:cNvCxnSpPr>
            <a:stCxn id="737" idx="2"/>
            <a:endCxn id="733" idx="2"/>
          </p:cNvCxnSpPr>
          <p:nvPr/>
        </p:nvCxnSpPr>
        <p:spPr>
          <a:xfrm flipH="1" rot="-5400000">
            <a:off x="1929700" y="1349875"/>
            <a:ext cx="262800" cy="2327100"/>
          </a:xfrm>
          <a:prstGeom prst="curvedConnector3">
            <a:avLst>
              <a:gd fmla="val 109123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sp>
        <p:nvSpPr>
          <p:cNvPr id="740" name="Google Shape;740;p96"/>
          <p:cNvSpPr txBox="1"/>
          <p:nvPr/>
        </p:nvSpPr>
        <p:spPr>
          <a:xfrm rot="1252">
            <a:off x="1376744" y="2598504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Synchronise</a:t>
            </a:r>
            <a:endParaRPr i="1" sz="700"/>
          </a:p>
        </p:txBody>
      </p:sp>
      <p:cxnSp>
        <p:nvCxnSpPr>
          <p:cNvPr id="741" name="Google Shape;741;p96"/>
          <p:cNvCxnSpPr>
            <a:stCxn id="722" idx="2"/>
            <a:endCxn id="726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96"/>
          <p:cNvCxnSpPr/>
          <p:nvPr/>
        </p:nvCxnSpPr>
        <p:spPr>
          <a:xfrm rot="10800000">
            <a:off x="3861125" y="3237225"/>
            <a:ext cx="13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43" name="Google Shape;743;p96"/>
          <p:cNvSpPr txBox="1"/>
          <p:nvPr/>
        </p:nvSpPr>
        <p:spPr>
          <a:xfrm rot="-3760">
            <a:off x="4123393" y="315296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Est autorisé</a:t>
            </a:r>
            <a:endParaRPr i="1" sz="700"/>
          </a:p>
        </p:txBody>
      </p:sp>
      <p:cxnSp>
        <p:nvCxnSpPr>
          <p:cNvPr id="744" name="Google Shape;744;p96"/>
          <p:cNvCxnSpPr/>
          <p:nvPr/>
        </p:nvCxnSpPr>
        <p:spPr>
          <a:xfrm flipH="1" rot="10800000">
            <a:off x="3896975" y="245628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45" name="Google Shape;745;p96"/>
          <p:cNvSpPr txBox="1"/>
          <p:nvPr/>
        </p:nvSpPr>
        <p:spPr>
          <a:xfrm>
            <a:off x="4123245" y="2426888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7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L’ExternalSecret </a:t>
            </a:r>
            <a:endParaRPr/>
          </a:p>
        </p:txBody>
      </p:sp>
      <p:sp>
        <p:nvSpPr>
          <p:cNvPr id="751" name="Google Shape;751;p97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Quatrième étape : on déclare un secret !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97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3" name="Google Shape;753;p97"/>
          <p:cNvSpPr txBox="1"/>
          <p:nvPr>
            <p:ph idx="1" type="body"/>
          </p:nvPr>
        </p:nvSpPr>
        <p:spPr>
          <a:xfrm>
            <a:off x="2547600" y="1663375"/>
            <a:ext cx="4048800" cy="34179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external-secrets.io/v1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ExternalSecret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external-secret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deletionPolicy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Delete, Retains, Merge]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updatePolicy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refreshInterval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"15s"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secretStoreRef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[Nom du (Cluster)SecretStore]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SecretStore,ClusterSecretStore]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[Nom du secret Kubernetes]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dataFrom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extract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[Path du secret à lire]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8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98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760" name="Google Shape;760;p98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761" name="Google Shape;761;p98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98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763" name="Google Shape;763;p98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764" name="Google Shape;764;p98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65" name="Google Shape;765;p98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766" name="Google Shape;766;p98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767" name="Google Shape;767;p98"/>
          <p:cNvCxnSpPr>
            <a:stCxn id="765" idx="1"/>
            <a:endCxn id="764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68" name="Google Shape;768;p98"/>
          <p:cNvCxnSpPr>
            <a:endCxn id="763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69" name="Google Shape;769;p98"/>
          <p:cNvCxnSpPr>
            <a:stCxn id="770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98"/>
          <p:cNvCxnSpPr>
            <a:stCxn id="766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72" name="Google Shape;772;p98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773" name="Google Shape;773;p98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774" name="Google Shape;774;p98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775" name="Google Shape;775;p98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770" name="Google Shape;770;p98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 delegator</a:t>
            </a:r>
            <a:endParaRPr sz="1000"/>
          </a:p>
        </p:txBody>
      </p:sp>
      <p:sp>
        <p:nvSpPr>
          <p:cNvPr id="776" name="Google Shape;776;p98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sp>
        <p:nvSpPr>
          <p:cNvPr id="777" name="Google Shape;777;p98"/>
          <p:cNvSpPr/>
          <p:nvPr/>
        </p:nvSpPr>
        <p:spPr>
          <a:xfrm>
            <a:off x="2579050" y="2169913"/>
            <a:ext cx="12909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(Cluster)External Secret</a:t>
            </a:r>
            <a:endParaRPr sz="1000"/>
          </a:p>
        </p:txBody>
      </p:sp>
      <p:cxnSp>
        <p:nvCxnSpPr>
          <p:cNvPr id="778" name="Google Shape;778;p98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98"/>
          <p:cNvCxnSpPr/>
          <p:nvPr/>
        </p:nvCxnSpPr>
        <p:spPr>
          <a:xfrm>
            <a:off x="2319400" y="2345213"/>
            <a:ext cx="27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98"/>
          <p:cNvCxnSpPr/>
          <p:nvPr/>
        </p:nvCxnSpPr>
        <p:spPr>
          <a:xfrm flipH="1" rot="10800000">
            <a:off x="2323000" y="2313188"/>
            <a:ext cx="2526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81" name="Google Shape;781;p98"/>
          <p:cNvSpPr/>
          <p:nvPr/>
        </p:nvSpPr>
        <p:spPr>
          <a:xfrm>
            <a:off x="252100" y="1873825"/>
            <a:ext cx="1290900" cy="50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Secret Kubernetes</a:t>
            </a:r>
            <a:endParaRPr sz="1000"/>
          </a:p>
        </p:txBody>
      </p:sp>
      <p:sp>
        <p:nvSpPr>
          <p:cNvPr id="782" name="Google Shape;782;p98"/>
          <p:cNvSpPr txBox="1"/>
          <p:nvPr/>
        </p:nvSpPr>
        <p:spPr>
          <a:xfrm rot="1252">
            <a:off x="1671194" y="20606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  <p:cxnSp>
        <p:nvCxnSpPr>
          <p:cNvPr id="783" name="Google Shape;783;p98"/>
          <p:cNvCxnSpPr>
            <a:stCxn id="781" idx="2"/>
            <a:endCxn id="777" idx="2"/>
          </p:cNvCxnSpPr>
          <p:nvPr/>
        </p:nvCxnSpPr>
        <p:spPr>
          <a:xfrm flipH="1" rot="-5400000">
            <a:off x="1929700" y="1349875"/>
            <a:ext cx="262800" cy="2327100"/>
          </a:xfrm>
          <a:prstGeom prst="curvedConnector3">
            <a:avLst>
              <a:gd fmla="val 109123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sp>
        <p:nvSpPr>
          <p:cNvPr id="784" name="Google Shape;784;p98"/>
          <p:cNvSpPr txBox="1"/>
          <p:nvPr/>
        </p:nvSpPr>
        <p:spPr>
          <a:xfrm rot="1252">
            <a:off x="1376744" y="2598504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Synchronise</a:t>
            </a:r>
            <a:endParaRPr i="1" sz="700"/>
          </a:p>
        </p:txBody>
      </p:sp>
      <p:cxnSp>
        <p:nvCxnSpPr>
          <p:cNvPr id="785" name="Google Shape;785;p98"/>
          <p:cNvCxnSpPr>
            <a:stCxn id="766" idx="2"/>
            <a:endCxn id="770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98"/>
          <p:cNvCxnSpPr/>
          <p:nvPr/>
        </p:nvCxnSpPr>
        <p:spPr>
          <a:xfrm rot="10800000">
            <a:off x="3861125" y="3237225"/>
            <a:ext cx="13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87" name="Google Shape;787;p98"/>
          <p:cNvSpPr txBox="1"/>
          <p:nvPr/>
        </p:nvSpPr>
        <p:spPr>
          <a:xfrm rot="-3760">
            <a:off x="4123393" y="315296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Est autorisé</a:t>
            </a:r>
            <a:endParaRPr i="1" sz="700"/>
          </a:p>
        </p:txBody>
      </p:sp>
      <p:cxnSp>
        <p:nvCxnSpPr>
          <p:cNvPr id="788" name="Google Shape;788;p98"/>
          <p:cNvCxnSpPr/>
          <p:nvPr/>
        </p:nvCxnSpPr>
        <p:spPr>
          <a:xfrm flipH="1" rot="10800000">
            <a:off x="3896975" y="245628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89" name="Google Shape;789;p98"/>
          <p:cNvSpPr txBox="1"/>
          <p:nvPr/>
        </p:nvSpPr>
        <p:spPr>
          <a:xfrm>
            <a:off x="4123245" y="2426888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9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99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796" name="Google Shape;796;p99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797" name="Google Shape;797;p99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9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799" name="Google Shape;799;p99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800" name="Google Shape;800;p99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01" name="Google Shape;801;p99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802" name="Google Shape;802;p99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803" name="Google Shape;803;p99"/>
          <p:cNvCxnSpPr>
            <a:stCxn id="801" idx="1"/>
            <a:endCxn id="800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99"/>
          <p:cNvCxnSpPr>
            <a:endCxn id="799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99"/>
          <p:cNvCxnSpPr>
            <a:stCxn id="806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07" name="Google Shape;807;p99"/>
          <p:cNvCxnSpPr>
            <a:stCxn id="802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08" name="Google Shape;808;p99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809" name="Google Shape;809;p99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810" name="Google Shape;810;p99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811" name="Google Shape;811;p99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806" name="Google Shape;806;p99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  <p:sp>
        <p:nvSpPr>
          <p:cNvPr id="812" name="Google Shape;812;p99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sp>
        <p:nvSpPr>
          <p:cNvPr id="813" name="Google Shape;813;p99"/>
          <p:cNvSpPr/>
          <p:nvPr/>
        </p:nvSpPr>
        <p:spPr>
          <a:xfrm>
            <a:off x="2579050" y="2169913"/>
            <a:ext cx="12909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(Cluster)External Secret</a:t>
            </a:r>
            <a:endParaRPr sz="1000"/>
          </a:p>
        </p:txBody>
      </p:sp>
      <p:sp>
        <p:nvSpPr>
          <p:cNvPr id="814" name="Google Shape;814;p99"/>
          <p:cNvSpPr/>
          <p:nvPr/>
        </p:nvSpPr>
        <p:spPr>
          <a:xfrm>
            <a:off x="2477650" y="1665450"/>
            <a:ext cx="13923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(Cluster)PushSecret</a:t>
            </a:r>
            <a:endParaRPr sz="1000"/>
          </a:p>
        </p:txBody>
      </p:sp>
      <p:cxnSp>
        <p:nvCxnSpPr>
          <p:cNvPr id="815" name="Google Shape;815;p99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99"/>
          <p:cNvCxnSpPr/>
          <p:nvPr/>
        </p:nvCxnSpPr>
        <p:spPr>
          <a:xfrm>
            <a:off x="2319400" y="2345213"/>
            <a:ext cx="27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17" name="Google Shape;817;p99"/>
          <p:cNvCxnSpPr/>
          <p:nvPr/>
        </p:nvCxnSpPr>
        <p:spPr>
          <a:xfrm flipH="1" rot="10800000">
            <a:off x="2323000" y="2313188"/>
            <a:ext cx="2526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8" name="Google Shape;818;p99"/>
          <p:cNvSpPr/>
          <p:nvPr/>
        </p:nvSpPr>
        <p:spPr>
          <a:xfrm>
            <a:off x="252100" y="1873825"/>
            <a:ext cx="1290900" cy="50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Secret Kubernetes</a:t>
            </a:r>
            <a:endParaRPr sz="1000"/>
          </a:p>
        </p:txBody>
      </p:sp>
      <p:sp>
        <p:nvSpPr>
          <p:cNvPr id="819" name="Google Shape;819;p99"/>
          <p:cNvSpPr txBox="1"/>
          <p:nvPr/>
        </p:nvSpPr>
        <p:spPr>
          <a:xfrm rot="1252">
            <a:off x="1671194" y="20606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</a:t>
            </a:r>
            <a:endParaRPr i="1" sz="700"/>
          </a:p>
        </p:txBody>
      </p:sp>
      <p:cxnSp>
        <p:nvCxnSpPr>
          <p:cNvPr id="820" name="Google Shape;820;p99"/>
          <p:cNvCxnSpPr>
            <a:stCxn id="818" idx="2"/>
            <a:endCxn id="813" idx="2"/>
          </p:cNvCxnSpPr>
          <p:nvPr/>
        </p:nvCxnSpPr>
        <p:spPr>
          <a:xfrm flipH="1" rot="-5400000">
            <a:off x="1929700" y="1349875"/>
            <a:ext cx="262800" cy="2327100"/>
          </a:xfrm>
          <a:prstGeom prst="curvedConnector3">
            <a:avLst>
              <a:gd fmla="val 109123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sp>
        <p:nvSpPr>
          <p:cNvPr id="821" name="Google Shape;821;p99"/>
          <p:cNvSpPr txBox="1"/>
          <p:nvPr/>
        </p:nvSpPr>
        <p:spPr>
          <a:xfrm rot="1252">
            <a:off x="1376744" y="2598504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Synchronise</a:t>
            </a:r>
            <a:endParaRPr i="1" sz="700"/>
          </a:p>
        </p:txBody>
      </p:sp>
      <p:cxnSp>
        <p:nvCxnSpPr>
          <p:cNvPr id="822" name="Google Shape;822;p99"/>
          <p:cNvCxnSpPr>
            <a:stCxn id="802" idx="2"/>
            <a:endCxn id="806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99"/>
          <p:cNvCxnSpPr/>
          <p:nvPr/>
        </p:nvCxnSpPr>
        <p:spPr>
          <a:xfrm rot="10800000">
            <a:off x="3861125" y="3237225"/>
            <a:ext cx="13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24" name="Google Shape;824;p99"/>
          <p:cNvSpPr txBox="1"/>
          <p:nvPr/>
        </p:nvSpPr>
        <p:spPr>
          <a:xfrm rot="-3760">
            <a:off x="4123393" y="315296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Est autorisé</a:t>
            </a:r>
            <a:endParaRPr i="1" sz="700"/>
          </a:p>
        </p:txBody>
      </p:sp>
      <p:cxnSp>
        <p:nvCxnSpPr>
          <p:cNvPr id="825" name="Google Shape;825;p99"/>
          <p:cNvCxnSpPr/>
          <p:nvPr/>
        </p:nvCxnSpPr>
        <p:spPr>
          <a:xfrm flipH="1" rot="10800000">
            <a:off x="3896975" y="245628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26" name="Google Shape;826;p99"/>
          <p:cNvSpPr txBox="1"/>
          <p:nvPr/>
        </p:nvSpPr>
        <p:spPr>
          <a:xfrm>
            <a:off x="4123245" y="2426888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0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00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833" name="Google Shape;833;p100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834" name="Google Shape;834;p100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00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836" name="Google Shape;836;p100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837" name="Google Shape;837;p100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8" name="Google Shape;838;p100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839" name="Google Shape;839;p100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840" name="Google Shape;840;p100"/>
          <p:cNvCxnSpPr>
            <a:stCxn id="838" idx="1"/>
            <a:endCxn id="837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100"/>
          <p:cNvCxnSpPr>
            <a:endCxn id="836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100"/>
          <p:cNvCxnSpPr>
            <a:stCxn id="843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100"/>
          <p:cNvCxnSpPr>
            <a:stCxn id="839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45" name="Google Shape;845;p100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846" name="Google Shape;846;p100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847" name="Google Shape;847;p100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848" name="Google Shape;848;p100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843" name="Google Shape;843;p100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  <p:sp>
        <p:nvSpPr>
          <p:cNvPr id="849" name="Google Shape;849;p100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sp>
        <p:nvSpPr>
          <p:cNvPr id="850" name="Google Shape;850;p100"/>
          <p:cNvSpPr/>
          <p:nvPr/>
        </p:nvSpPr>
        <p:spPr>
          <a:xfrm>
            <a:off x="2579050" y="2169913"/>
            <a:ext cx="12909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(Cluster)External Secret</a:t>
            </a:r>
            <a:endParaRPr sz="1000"/>
          </a:p>
        </p:txBody>
      </p:sp>
      <p:sp>
        <p:nvSpPr>
          <p:cNvPr id="851" name="Google Shape;851;p100"/>
          <p:cNvSpPr/>
          <p:nvPr/>
        </p:nvSpPr>
        <p:spPr>
          <a:xfrm>
            <a:off x="2477650" y="1665450"/>
            <a:ext cx="13923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(Cluster)PushSecret</a:t>
            </a:r>
            <a:endParaRPr sz="1000"/>
          </a:p>
        </p:txBody>
      </p:sp>
      <p:cxnSp>
        <p:nvCxnSpPr>
          <p:cNvPr id="852" name="Google Shape;852;p100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100"/>
          <p:cNvCxnSpPr/>
          <p:nvPr/>
        </p:nvCxnSpPr>
        <p:spPr>
          <a:xfrm flipH="1" rot="10800000">
            <a:off x="2319550" y="1788163"/>
            <a:ext cx="158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100"/>
          <p:cNvCxnSpPr/>
          <p:nvPr/>
        </p:nvCxnSpPr>
        <p:spPr>
          <a:xfrm>
            <a:off x="2319400" y="2345213"/>
            <a:ext cx="27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55" name="Google Shape;855;p100"/>
          <p:cNvCxnSpPr/>
          <p:nvPr/>
        </p:nvCxnSpPr>
        <p:spPr>
          <a:xfrm flipH="1" rot="10800000">
            <a:off x="2323000" y="2313188"/>
            <a:ext cx="2526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100"/>
          <p:cNvCxnSpPr/>
          <p:nvPr/>
        </p:nvCxnSpPr>
        <p:spPr>
          <a:xfrm>
            <a:off x="2319550" y="1788175"/>
            <a:ext cx="0" cy="5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57" name="Google Shape;857;p100"/>
          <p:cNvSpPr/>
          <p:nvPr/>
        </p:nvSpPr>
        <p:spPr>
          <a:xfrm>
            <a:off x="252100" y="1873825"/>
            <a:ext cx="1290900" cy="50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Secret Kubernetes</a:t>
            </a:r>
            <a:endParaRPr sz="1000"/>
          </a:p>
        </p:txBody>
      </p:sp>
      <p:sp>
        <p:nvSpPr>
          <p:cNvPr id="858" name="Google Shape;858;p100"/>
          <p:cNvSpPr txBox="1"/>
          <p:nvPr/>
        </p:nvSpPr>
        <p:spPr>
          <a:xfrm rot="1252">
            <a:off x="1671194" y="20606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Utilisent</a:t>
            </a:r>
            <a:endParaRPr i="1" sz="700"/>
          </a:p>
        </p:txBody>
      </p:sp>
      <p:cxnSp>
        <p:nvCxnSpPr>
          <p:cNvPr id="859" name="Google Shape;859;p100"/>
          <p:cNvCxnSpPr>
            <a:stCxn id="857" idx="2"/>
            <a:endCxn id="850" idx="2"/>
          </p:cNvCxnSpPr>
          <p:nvPr/>
        </p:nvCxnSpPr>
        <p:spPr>
          <a:xfrm flipH="1" rot="-5400000">
            <a:off x="1929700" y="1349875"/>
            <a:ext cx="262800" cy="2327100"/>
          </a:xfrm>
          <a:prstGeom prst="curvedConnector3">
            <a:avLst>
              <a:gd fmla="val 109123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860" name="Google Shape;860;p100"/>
          <p:cNvCxnSpPr>
            <a:stCxn id="857" idx="0"/>
            <a:endCxn id="851" idx="0"/>
          </p:cNvCxnSpPr>
          <p:nvPr/>
        </p:nvCxnSpPr>
        <p:spPr>
          <a:xfrm rot="-5400000">
            <a:off x="1931500" y="631375"/>
            <a:ext cx="208500" cy="2276400"/>
          </a:xfrm>
          <a:prstGeom prst="curvedConnector3">
            <a:avLst>
              <a:gd fmla="val 214149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sp>
        <p:nvSpPr>
          <p:cNvPr id="861" name="Google Shape;861;p100"/>
          <p:cNvSpPr txBox="1"/>
          <p:nvPr/>
        </p:nvSpPr>
        <p:spPr>
          <a:xfrm rot="1252">
            <a:off x="1376744" y="2598504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Synchronise</a:t>
            </a:r>
            <a:endParaRPr i="1" sz="700"/>
          </a:p>
        </p:txBody>
      </p:sp>
      <p:sp>
        <p:nvSpPr>
          <p:cNvPr id="862" name="Google Shape;862;p100"/>
          <p:cNvSpPr txBox="1"/>
          <p:nvPr/>
        </p:nvSpPr>
        <p:spPr>
          <a:xfrm rot="1252">
            <a:off x="1492294" y="13871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Récupère</a:t>
            </a:r>
            <a:endParaRPr i="1" sz="700"/>
          </a:p>
        </p:txBody>
      </p:sp>
      <p:cxnSp>
        <p:nvCxnSpPr>
          <p:cNvPr id="863" name="Google Shape;863;p100"/>
          <p:cNvCxnSpPr>
            <a:stCxn id="839" idx="2"/>
            <a:endCxn id="843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00"/>
          <p:cNvCxnSpPr/>
          <p:nvPr/>
        </p:nvCxnSpPr>
        <p:spPr>
          <a:xfrm rot="10800000">
            <a:off x="3861125" y="3237225"/>
            <a:ext cx="13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65" name="Google Shape;865;p100"/>
          <p:cNvSpPr txBox="1"/>
          <p:nvPr/>
        </p:nvSpPr>
        <p:spPr>
          <a:xfrm rot="-3760">
            <a:off x="4123393" y="315296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Est autorisé</a:t>
            </a:r>
            <a:endParaRPr i="1" sz="700"/>
          </a:p>
        </p:txBody>
      </p:sp>
      <p:cxnSp>
        <p:nvCxnSpPr>
          <p:cNvPr id="866" name="Google Shape;866;p100"/>
          <p:cNvCxnSpPr/>
          <p:nvPr/>
        </p:nvCxnSpPr>
        <p:spPr>
          <a:xfrm flipH="1" rot="10800000">
            <a:off x="3896975" y="245628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67" name="Google Shape;867;p100"/>
          <p:cNvSpPr txBox="1"/>
          <p:nvPr/>
        </p:nvSpPr>
        <p:spPr>
          <a:xfrm>
            <a:off x="4123245" y="2426888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1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01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874" name="Google Shape;874;p101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875" name="Google Shape;875;p101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01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877" name="Google Shape;877;p101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878" name="Google Shape;878;p101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9" name="Google Shape;879;p101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880" name="Google Shape;880;p101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881" name="Google Shape;881;p101"/>
          <p:cNvCxnSpPr>
            <a:stCxn id="879" idx="1"/>
            <a:endCxn id="878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82" name="Google Shape;882;p101"/>
          <p:cNvCxnSpPr>
            <a:endCxn id="877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101"/>
          <p:cNvCxnSpPr>
            <a:stCxn id="884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101"/>
          <p:cNvCxnSpPr>
            <a:stCxn id="880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86" name="Google Shape;886;p101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887" name="Google Shape;887;p101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888" name="Google Shape;888;p101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889" name="Google Shape;889;p101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884" name="Google Shape;884;p101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  <p:sp>
        <p:nvSpPr>
          <p:cNvPr id="890" name="Google Shape;890;p101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sp>
        <p:nvSpPr>
          <p:cNvPr id="891" name="Google Shape;891;p101"/>
          <p:cNvSpPr/>
          <p:nvPr/>
        </p:nvSpPr>
        <p:spPr>
          <a:xfrm>
            <a:off x="2579050" y="2169913"/>
            <a:ext cx="12909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(Cluster)External Secret</a:t>
            </a:r>
            <a:endParaRPr sz="1000"/>
          </a:p>
        </p:txBody>
      </p:sp>
      <p:sp>
        <p:nvSpPr>
          <p:cNvPr id="892" name="Google Shape;892;p101"/>
          <p:cNvSpPr/>
          <p:nvPr/>
        </p:nvSpPr>
        <p:spPr>
          <a:xfrm>
            <a:off x="2477650" y="1665450"/>
            <a:ext cx="13923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(Cluster)PushSecret</a:t>
            </a:r>
            <a:endParaRPr sz="1000"/>
          </a:p>
        </p:txBody>
      </p:sp>
      <p:cxnSp>
        <p:nvCxnSpPr>
          <p:cNvPr id="893" name="Google Shape;893;p101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101"/>
          <p:cNvCxnSpPr/>
          <p:nvPr/>
        </p:nvCxnSpPr>
        <p:spPr>
          <a:xfrm flipH="1" rot="10800000">
            <a:off x="2319550" y="1788163"/>
            <a:ext cx="158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101"/>
          <p:cNvCxnSpPr/>
          <p:nvPr/>
        </p:nvCxnSpPr>
        <p:spPr>
          <a:xfrm>
            <a:off x="2319400" y="2345213"/>
            <a:ext cx="27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96" name="Google Shape;896;p101"/>
          <p:cNvCxnSpPr/>
          <p:nvPr/>
        </p:nvCxnSpPr>
        <p:spPr>
          <a:xfrm flipH="1" rot="10800000">
            <a:off x="2323000" y="2313188"/>
            <a:ext cx="2526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101"/>
          <p:cNvCxnSpPr/>
          <p:nvPr/>
        </p:nvCxnSpPr>
        <p:spPr>
          <a:xfrm>
            <a:off x="2319550" y="1788175"/>
            <a:ext cx="0" cy="5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8" name="Google Shape;898;p101"/>
          <p:cNvSpPr/>
          <p:nvPr/>
        </p:nvSpPr>
        <p:spPr>
          <a:xfrm>
            <a:off x="252100" y="1873825"/>
            <a:ext cx="1290900" cy="50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Secret Kubernetes</a:t>
            </a:r>
            <a:endParaRPr sz="1000"/>
          </a:p>
        </p:txBody>
      </p:sp>
      <p:sp>
        <p:nvSpPr>
          <p:cNvPr id="899" name="Google Shape;899;p101"/>
          <p:cNvSpPr txBox="1"/>
          <p:nvPr/>
        </p:nvSpPr>
        <p:spPr>
          <a:xfrm rot="1252">
            <a:off x="1671194" y="20606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Utilisent</a:t>
            </a:r>
            <a:endParaRPr i="1" sz="700"/>
          </a:p>
        </p:txBody>
      </p:sp>
      <p:cxnSp>
        <p:nvCxnSpPr>
          <p:cNvPr id="900" name="Google Shape;900;p101"/>
          <p:cNvCxnSpPr>
            <a:stCxn id="898" idx="2"/>
            <a:endCxn id="891" idx="2"/>
          </p:cNvCxnSpPr>
          <p:nvPr/>
        </p:nvCxnSpPr>
        <p:spPr>
          <a:xfrm flipH="1" rot="-5400000">
            <a:off x="1929700" y="1349875"/>
            <a:ext cx="262800" cy="2327100"/>
          </a:xfrm>
          <a:prstGeom prst="curvedConnector3">
            <a:avLst>
              <a:gd fmla="val 109123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901" name="Google Shape;901;p101"/>
          <p:cNvCxnSpPr>
            <a:stCxn id="898" idx="0"/>
            <a:endCxn id="892" idx="0"/>
          </p:cNvCxnSpPr>
          <p:nvPr/>
        </p:nvCxnSpPr>
        <p:spPr>
          <a:xfrm rot="-5400000">
            <a:off x="1931500" y="631375"/>
            <a:ext cx="208500" cy="2276400"/>
          </a:xfrm>
          <a:prstGeom prst="curvedConnector3">
            <a:avLst>
              <a:gd fmla="val 214149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sp>
        <p:nvSpPr>
          <p:cNvPr id="902" name="Google Shape;902;p101"/>
          <p:cNvSpPr txBox="1"/>
          <p:nvPr/>
        </p:nvSpPr>
        <p:spPr>
          <a:xfrm rot="1252">
            <a:off x="1376744" y="2598504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Synchronise</a:t>
            </a:r>
            <a:endParaRPr i="1" sz="700"/>
          </a:p>
        </p:txBody>
      </p:sp>
      <p:sp>
        <p:nvSpPr>
          <p:cNvPr id="903" name="Google Shape;903;p101"/>
          <p:cNvSpPr txBox="1"/>
          <p:nvPr/>
        </p:nvSpPr>
        <p:spPr>
          <a:xfrm rot="1252">
            <a:off x="1492294" y="13871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Récupère</a:t>
            </a:r>
            <a:endParaRPr i="1" sz="700"/>
          </a:p>
        </p:txBody>
      </p:sp>
      <p:cxnSp>
        <p:nvCxnSpPr>
          <p:cNvPr id="904" name="Google Shape;904;p101"/>
          <p:cNvCxnSpPr>
            <a:stCxn id="880" idx="2"/>
            <a:endCxn id="884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101"/>
          <p:cNvCxnSpPr/>
          <p:nvPr/>
        </p:nvCxnSpPr>
        <p:spPr>
          <a:xfrm rot="10800000">
            <a:off x="3861125" y="3237225"/>
            <a:ext cx="13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06" name="Google Shape;906;p101"/>
          <p:cNvSpPr txBox="1"/>
          <p:nvPr/>
        </p:nvSpPr>
        <p:spPr>
          <a:xfrm rot="-3760">
            <a:off x="4123393" y="315296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Est autorisé</a:t>
            </a:r>
            <a:endParaRPr i="1" sz="700"/>
          </a:p>
        </p:txBody>
      </p:sp>
      <p:cxnSp>
        <p:nvCxnSpPr>
          <p:cNvPr id="907" name="Google Shape;907;p101"/>
          <p:cNvCxnSpPr/>
          <p:nvPr/>
        </p:nvCxnSpPr>
        <p:spPr>
          <a:xfrm flipH="1" rot="10800000">
            <a:off x="3896975" y="245628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101"/>
          <p:cNvCxnSpPr/>
          <p:nvPr/>
        </p:nvCxnSpPr>
        <p:spPr>
          <a:xfrm>
            <a:off x="3896975" y="1843213"/>
            <a:ext cx="1516800" cy="4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09" name="Google Shape;909;p101"/>
          <p:cNvSpPr txBox="1"/>
          <p:nvPr/>
        </p:nvSpPr>
        <p:spPr>
          <a:xfrm>
            <a:off x="4123245" y="2426888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  <p:sp>
        <p:nvSpPr>
          <p:cNvPr id="910" name="Google Shape;910;p101"/>
          <p:cNvSpPr txBox="1"/>
          <p:nvPr/>
        </p:nvSpPr>
        <p:spPr>
          <a:xfrm rot="1082722">
            <a:off x="4135218" y="1789538"/>
            <a:ext cx="823192" cy="2625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Écrit</a:t>
            </a:r>
            <a:endParaRPr i="1" sz="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2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PushSecret </a:t>
            </a:r>
            <a:endParaRPr/>
          </a:p>
        </p:txBody>
      </p:sp>
      <p:sp>
        <p:nvSpPr>
          <p:cNvPr id="916" name="Google Shape;916;p102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Cinquième (et facultative) étape : on écrit un secret !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02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8" name="Google Shape;918;p102"/>
          <p:cNvSpPr txBox="1"/>
          <p:nvPr>
            <p:ph idx="1" type="body"/>
          </p:nvPr>
        </p:nvSpPr>
        <p:spPr>
          <a:xfrm>
            <a:off x="2547600" y="1614875"/>
            <a:ext cx="4048800" cy="34869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external-secrets.io/v1alpha1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PushSecret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pushsecret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-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conversionStrategy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None, ReverseUnicode]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remoteRef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remoteKey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[le path du secret à écrire]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deletionPolicy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Delete, Retains, Merge]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refreshInterval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10s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secretStoreRefs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-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SecretStore,ClusterSecretStore]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[nom du (Cluster)SecretStore]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selector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[Le secret à lire]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8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updatePolicy</a:t>
            </a:r>
            <a:r>
              <a:rPr lang="en-GB" sz="8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8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endParaRPr sz="8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r>
              <a:rPr lang="en-GB"/>
              <a:t> à Vault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3"/>
          <p:cNvSpPr/>
          <p:nvPr/>
        </p:nvSpPr>
        <p:spPr>
          <a:xfrm>
            <a:off x="119300" y="997800"/>
            <a:ext cx="39273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03"/>
          <p:cNvSpPr txBox="1"/>
          <p:nvPr/>
        </p:nvSpPr>
        <p:spPr>
          <a:xfrm>
            <a:off x="1345850" y="997800"/>
            <a:ext cx="147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Kubernetes</a:t>
            </a:r>
            <a:endParaRPr b="1" sz="1000"/>
          </a:p>
        </p:txBody>
      </p:sp>
      <p:sp>
        <p:nvSpPr>
          <p:cNvPr id="925" name="Google Shape;925;p103"/>
          <p:cNvSpPr/>
          <p:nvPr/>
        </p:nvSpPr>
        <p:spPr>
          <a:xfrm>
            <a:off x="252100" y="2950275"/>
            <a:ext cx="1290900" cy="2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</a:t>
            </a:r>
            <a:endParaRPr sz="1000"/>
          </a:p>
        </p:txBody>
      </p:sp>
      <p:sp>
        <p:nvSpPr>
          <p:cNvPr id="926" name="Google Shape;926;p103"/>
          <p:cNvSpPr/>
          <p:nvPr/>
        </p:nvSpPr>
        <p:spPr>
          <a:xfrm>
            <a:off x="5023100" y="997800"/>
            <a:ext cx="3811200" cy="314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03"/>
          <p:cNvSpPr txBox="1"/>
          <p:nvPr/>
        </p:nvSpPr>
        <p:spPr>
          <a:xfrm>
            <a:off x="6244250" y="997800"/>
            <a:ext cx="13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Vault</a:t>
            </a:r>
            <a:endParaRPr b="1" sz="1000"/>
          </a:p>
        </p:txBody>
      </p:sp>
      <p:sp>
        <p:nvSpPr>
          <p:cNvPr id="928" name="Google Shape;928;p103"/>
          <p:cNvSpPr/>
          <p:nvPr/>
        </p:nvSpPr>
        <p:spPr>
          <a:xfrm>
            <a:off x="5176200" y="3124750"/>
            <a:ext cx="1290900" cy="8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Authentication Kubernetes</a:t>
            </a:r>
            <a:endParaRPr sz="1000"/>
          </a:p>
        </p:txBody>
      </p:sp>
      <p:sp>
        <p:nvSpPr>
          <p:cNvPr id="929" name="Google Shape;929;p103"/>
          <p:cNvSpPr/>
          <p:nvPr/>
        </p:nvSpPr>
        <p:spPr>
          <a:xfrm>
            <a:off x="5380188" y="2313075"/>
            <a:ext cx="882900" cy="54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Secret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30" name="Google Shape;930;p103"/>
          <p:cNvSpPr/>
          <p:nvPr/>
        </p:nvSpPr>
        <p:spPr>
          <a:xfrm>
            <a:off x="7596700" y="2346525"/>
            <a:ext cx="10317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Policy</a:t>
            </a:r>
            <a:endParaRPr sz="1000"/>
          </a:p>
        </p:txBody>
      </p:sp>
      <p:sp>
        <p:nvSpPr>
          <p:cNvPr id="931" name="Google Shape;931;p103"/>
          <p:cNvSpPr/>
          <p:nvPr/>
        </p:nvSpPr>
        <p:spPr>
          <a:xfrm>
            <a:off x="2255350" y="2840025"/>
            <a:ext cx="16146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(Cluster)SecretStore</a:t>
            </a:r>
            <a:endParaRPr sz="1000"/>
          </a:p>
        </p:txBody>
      </p:sp>
      <p:cxnSp>
        <p:nvCxnSpPr>
          <p:cNvPr id="932" name="Google Shape;932;p103"/>
          <p:cNvCxnSpPr>
            <a:stCxn id="930" idx="1"/>
            <a:endCxn id="929" idx="3"/>
          </p:cNvCxnSpPr>
          <p:nvPr/>
        </p:nvCxnSpPr>
        <p:spPr>
          <a:xfrm rot="10800000">
            <a:off x="6263200" y="2583975"/>
            <a:ext cx="133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33" name="Google Shape;933;p103"/>
          <p:cNvCxnSpPr>
            <a:endCxn id="928" idx="3"/>
          </p:cNvCxnSpPr>
          <p:nvPr/>
        </p:nvCxnSpPr>
        <p:spPr>
          <a:xfrm flipH="1">
            <a:off x="6467100" y="2864800"/>
            <a:ext cx="11244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103"/>
          <p:cNvCxnSpPr>
            <a:stCxn id="935" idx="3"/>
          </p:cNvCxnSpPr>
          <p:nvPr/>
        </p:nvCxnSpPr>
        <p:spPr>
          <a:xfrm flipH="1" rot="10800000">
            <a:off x="3708100" y="375013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103"/>
          <p:cNvCxnSpPr>
            <a:stCxn id="931" idx="3"/>
          </p:cNvCxnSpPr>
          <p:nvPr/>
        </p:nvCxnSpPr>
        <p:spPr>
          <a:xfrm flipH="1" rot="10800000">
            <a:off x="3869950" y="3070875"/>
            <a:ext cx="1162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37" name="Google Shape;937;p103"/>
          <p:cNvSpPr txBox="1"/>
          <p:nvPr/>
        </p:nvSpPr>
        <p:spPr>
          <a:xfrm rot="-1939111">
            <a:off x="6886802" y="3070894"/>
            <a:ext cx="535328" cy="2625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Autorise</a:t>
            </a:r>
            <a:endParaRPr i="1" sz="700"/>
          </a:p>
        </p:txBody>
      </p:sp>
      <p:sp>
        <p:nvSpPr>
          <p:cNvPr id="938" name="Google Shape;938;p103"/>
          <p:cNvSpPr txBox="1"/>
          <p:nvPr/>
        </p:nvSpPr>
        <p:spPr>
          <a:xfrm rot="-3757">
            <a:off x="6518143" y="2313513"/>
            <a:ext cx="82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Donne accès</a:t>
            </a:r>
            <a:endParaRPr i="1" sz="700"/>
          </a:p>
        </p:txBody>
      </p:sp>
      <p:sp>
        <p:nvSpPr>
          <p:cNvPr id="939" name="Google Shape;939;p103"/>
          <p:cNvSpPr txBox="1"/>
          <p:nvPr/>
        </p:nvSpPr>
        <p:spPr>
          <a:xfrm>
            <a:off x="4034920" y="2814963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Se connecte</a:t>
            </a:r>
            <a:endParaRPr i="1" sz="700"/>
          </a:p>
        </p:txBody>
      </p:sp>
      <p:sp>
        <p:nvSpPr>
          <p:cNvPr id="940" name="Google Shape;940;p103"/>
          <p:cNvSpPr txBox="1"/>
          <p:nvPr/>
        </p:nvSpPr>
        <p:spPr>
          <a:xfrm rot="-3760">
            <a:off x="4046593" y="369101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S’authentifie</a:t>
            </a:r>
            <a:endParaRPr i="1" sz="700"/>
          </a:p>
        </p:txBody>
      </p:sp>
      <p:sp>
        <p:nvSpPr>
          <p:cNvPr id="935" name="Google Shape;935;p103"/>
          <p:cNvSpPr/>
          <p:nvPr/>
        </p:nvSpPr>
        <p:spPr>
          <a:xfrm>
            <a:off x="2417200" y="3565038"/>
            <a:ext cx="12909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account auth-delegator</a:t>
            </a:r>
            <a:endParaRPr sz="1000"/>
          </a:p>
        </p:txBody>
      </p:sp>
      <p:sp>
        <p:nvSpPr>
          <p:cNvPr id="941" name="Google Shape;941;p103"/>
          <p:cNvSpPr txBox="1"/>
          <p:nvPr/>
        </p:nvSpPr>
        <p:spPr>
          <a:xfrm rot="1252">
            <a:off x="1552744" y="2855029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Fait référence</a:t>
            </a:r>
            <a:endParaRPr i="1" sz="700"/>
          </a:p>
        </p:txBody>
      </p:sp>
      <p:sp>
        <p:nvSpPr>
          <p:cNvPr id="942" name="Google Shape;942;p103"/>
          <p:cNvSpPr/>
          <p:nvPr/>
        </p:nvSpPr>
        <p:spPr>
          <a:xfrm>
            <a:off x="2579050" y="2169913"/>
            <a:ext cx="1290900" cy="474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(Cluster)External Secret</a:t>
            </a:r>
            <a:endParaRPr sz="1000"/>
          </a:p>
        </p:txBody>
      </p:sp>
      <p:sp>
        <p:nvSpPr>
          <p:cNvPr id="943" name="Google Shape;943;p103"/>
          <p:cNvSpPr/>
          <p:nvPr/>
        </p:nvSpPr>
        <p:spPr>
          <a:xfrm>
            <a:off x="2477650" y="1665450"/>
            <a:ext cx="1392300" cy="37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(Cluster)PushSecret</a:t>
            </a:r>
            <a:endParaRPr sz="1000"/>
          </a:p>
        </p:txBody>
      </p:sp>
      <p:cxnSp>
        <p:nvCxnSpPr>
          <p:cNvPr id="944" name="Google Shape;944;p103"/>
          <p:cNvCxnSpPr/>
          <p:nvPr/>
        </p:nvCxnSpPr>
        <p:spPr>
          <a:xfrm flipH="1">
            <a:off x="1552750" y="3077475"/>
            <a:ext cx="702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45" name="Google Shape;945;p103"/>
          <p:cNvCxnSpPr/>
          <p:nvPr/>
        </p:nvCxnSpPr>
        <p:spPr>
          <a:xfrm flipH="1" rot="10800000">
            <a:off x="2319550" y="1788163"/>
            <a:ext cx="158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103"/>
          <p:cNvCxnSpPr/>
          <p:nvPr/>
        </p:nvCxnSpPr>
        <p:spPr>
          <a:xfrm>
            <a:off x="2319400" y="2345213"/>
            <a:ext cx="2700" cy="4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47" name="Google Shape;947;p103"/>
          <p:cNvCxnSpPr/>
          <p:nvPr/>
        </p:nvCxnSpPr>
        <p:spPr>
          <a:xfrm flipH="1" rot="10800000">
            <a:off x="2323000" y="2313188"/>
            <a:ext cx="2526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03"/>
          <p:cNvCxnSpPr/>
          <p:nvPr/>
        </p:nvCxnSpPr>
        <p:spPr>
          <a:xfrm>
            <a:off x="2319550" y="1788175"/>
            <a:ext cx="0" cy="5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9" name="Google Shape;949;p103"/>
          <p:cNvSpPr/>
          <p:nvPr/>
        </p:nvSpPr>
        <p:spPr>
          <a:xfrm>
            <a:off x="252100" y="1873825"/>
            <a:ext cx="1290900" cy="50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Secret Kubernetes</a:t>
            </a:r>
            <a:endParaRPr sz="1000"/>
          </a:p>
        </p:txBody>
      </p:sp>
      <p:sp>
        <p:nvSpPr>
          <p:cNvPr id="950" name="Google Shape;950;p103"/>
          <p:cNvSpPr txBox="1"/>
          <p:nvPr/>
        </p:nvSpPr>
        <p:spPr>
          <a:xfrm rot="1252">
            <a:off x="1671194" y="20606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Utilisent</a:t>
            </a:r>
            <a:endParaRPr i="1" sz="700"/>
          </a:p>
        </p:txBody>
      </p:sp>
      <p:cxnSp>
        <p:nvCxnSpPr>
          <p:cNvPr id="951" name="Google Shape;951;p103"/>
          <p:cNvCxnSpPr>
            <a:stCxn id="949" idx="2"/>
            <a:endCxn id="942" idx="2"/>
          </p:cNvCxnSpPr>
          <p:nvPr/>
        </p:nvCxnSpPr>
        <p:spPr>
          <a:xfrm flipH="1" rot="-5400000">
            <a:off x="1929700" y="1349875"/>
            <a:ext cx="262800" cy="2327100"/>
          </a:xfrm>
          <a:prstGeom prst="curvedConnector3">
            <a:avLst>
              <a:gd fmla="val 109123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952" name="Google Shape;952;p103"/>
          <p:cNvCxnSpPr>
            <a:stCxn id="949" idx="0"/>
            <a:endCxn id="943" idx="0"/>
          </p:cNvCxnSpPr>
          <p:nvPr/>
        </p:nvCxnSpPr>
        <p:spPr>
          <a:xfrm rot="-5400000">
            <a:off x="1931500" y="631375"/>
            <a:ext cx="208500" cy="2276400"/>
          </a:xfrm>
          <a:prstGeom prst="curvedConnector3">
            <a:avLst>
              <a:gd fmla="val 214149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sp>
        <p:nvSpPr>
          <p:cNvPr id="953" name="Google Shape;953;p103"/>
          <p:cNvSpPr txBox="1"/>
          <p:nvPr/>
        </p:nvSpPr>
        <p:spPr>
          <a:xfrm rot="1252">
            <a:off x="1376744" y="2598504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Synchronise</a:t>
            </a:r>
            <a:endParaRPr i="1" sz="700"/>
          </a:p>
        </p:txBody>
      </p:sp>
      <p:sp>
        <p:nvSpPr>
          <p:cNvPr id="954" name="Google Shape;954;p103"/>
          <p:cNvSpPr txBox="1"/>
          <p:nvPr/>
        </p:nvSpPr>
        <p:spPr>
          <a:xfrm rot="1252">
            <a:off x="1492294" y="1387191"/>
            <a:ext cx="823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Récupère</a:t>
            </a:r>
            <a:endParaRPr i="1" sz="700"/>
          </a:p>
        </p:txBody>
      </p:sp>
      <p:cxnSp>
        <p:nvCxnSpPr>
          <p:cNvPr id="955" name="Google Shape;955;p103"/>
          <p:cNvCxnSpPr>
            <a:stCxn id="931" idx="2"/>
            <a:endCxn id="935" idx="0"/>
          </p:cNvCxnSpPr>
          <p:nvPr/>
        </p:nvCxnSpPr>
        <p:spPr>
          <a:xfrm>
            <a:off x="3062650" y="3314925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103"/>
          <p:cNvCxnSpPr/>
          <p:nvPr/>
        </p:nvCxnSpPr>
        <p:spPr>
          <a:xfrm rot="10800000">
            <a:off x="3861125" y="3237225"/>
            <a:ext cx="13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57" name="Google Shape;957;p103"/>
          <p:cNvSpPr txBox="1"/>
          <p:nvPr/>
        </p:nvSpPr>
        <p:spPr>
          <a:xfrm rot="-3760">
            <a:off x="4123393" y="3152960"/>
            <a:ext cx="822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Est autorisé</a:t>
            </a:r>
            <a:endParaRPr i="1" sz="700"/>
          </a:p>
        </p:txBody>
      </p:sp>
      <p:cxnSp>
        <p:nvCxnSpPr>
          <p:cNvPr id="958" name="Google Shape;958;p103"/>
          <p:cNvCxnSpPr/>
          <p:nvPr/>
        </p:nvCxnSpPr>
        <p:spPr>
          <a:xfrm flipH="1" rot="10800000">
            <a:off x="3896975" y="2456288"/>
            <a:ext cx="1456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59" name="Google Shape;959;p103"/>
          <p:cNvCxnSpPr/>
          <p:nvPr/>
        </p:nvCxnSpPr>
        <p:spPr>
          <a:xfrm>
            <a:off x="3896975" y="1843213"/>
            <a:ext cx="1516800" cy="4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60" name="Google Shape;960;p103"/>
          <p:cNvSpPr txBox="1"/>
          <p:nvPr/>
        </p:nvSpPr>
        <p:spPr>
          <a:xfrm>
            <a:off x="4123245" y="2426888"/>
            <a:ext cx="823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Accède</a:t>
            </a:r>
            <a:endParaRPr i="1" sz="700"/>
          </a:p>
        </p:txBody>
      </p:sp>
      <p:sp>
        <p:nvSpPr>
          <p:cNvPr id="961" name="Google Shape;961;p103"/>
          <p:cNvSpPr txBox="1"/>
          <p:nvPr/>
        </p:nvSpPr>
        <p:spPr>
          <a:xfrm rot="1082722">
            <a:off x="4135218" y="1789538"/>
            <a:ext cx="823192" cy="2625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700"/>
              <a:t>Écrit</a:t>
            </a:r>
            <a:endParaRPr i="1" sz="700"/>
          </a:p>
        </p:txBody>
      </p:sp>
      <p:pic>
        <p:nvPicPr>
          <p:cNvPr id="962" name="Google Shape;962;p103"/>
          <p:cNvPicPr preferRelativeResize="0"/>
          <p:nvPr/>
        </p:nvPicPr>
        <p:blipFill rotWithShape="1">
          <a:blip r:embed="rId3">
            <a:alphaModFix amt="80000"/>
          </a:blip>
          <a:srcRect b="0" l="18335" r="18329" t="0"/>
          <a:stretch/>
        </p:blipFill>
        <p:spPr>
          <a:xfrm>
            <a:off x="4103600" y="4173125"/>
            <a:ext cx="862500" cy="86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4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man in a suit and tie is making a funny face in an office . (provided by Tenor)" id="968" name="Google Shape;968;p104"/>
          <p:cNvPicPr preferRelativeResize="0"/>
          <p:nvPr/>
        </p:nvPicPr>
        <p:blipFill rotWithShape="1">
          <a:blip r:embed="rId3">
            <a:alphaModFix/>
          </a:blip>
          <a:srcRect b="0" l="3366" r="3375" t="0"/>
          <a:stretch/>
        </p:blipFill>
        <p:spPr>
          <a:xfrm>
            <a:off x="0" y="-369350"/>
            <a:ext cx="9144000" cy="5512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04"/>
          <p:cNvSpPr txBox="1"/>
          <p:nvPr>
            <p:ph type="title"/>
          </p:nvPr>
        </p:nvSpPr>
        <p:spPr>
          <a:xfrm>
            <a:off x="1147500" y="403800"/>
            <a:ext cx="68490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>
                <a:solidFill>
                  <a:schemeClr val="lt1"/>
                </a:solidFill>
              </a:rPr>
              <a:t>Ouais mais, j’aimerai bien que mon app rollout toute seule quand je change le secret</a:t>
            </a:r>
            <a:endParaRPr sz="5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5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Reloader</a:t>
            </a:r>
            <a:endParaRPr/>
          </a:p>
        </p:txBody>
      </p:sp>
      <p:sp>
        <p:nvSpPr>
          <p:cNvPr id="975" name="Google Shape;975;p105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rollout automatique de vos déploiements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05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Un controller qui redémarre automatiquement vos déploiements lors de changements de secrets et/ou configmap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 paramètre directement via des annotations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Possède un mode automatique</a:t>
            </a:r>
            <a:endParaRPr i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Fonctionnalités de recherches et plusieurs stratégies de rollout</a:t>
            </a:r>
            <a:endParaRPr b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977" name="Google Shape;97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450" y="1185238"/>
            <a:ext cx="2773025" cy="277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in a fur coat is holding two dolls and a gun with the number 67 on it (provided by Tenor)" id="978" name="Google Shape;978;p105"/>
          <p:cNvPicPr preferRelativeResize="0"/>
          <p:nvPr/>
        </p:nvPicPr>
        <p:blipFill>
          <a:blip r:embed="rId4">
            <a:alphaModFix amt="3000"/>
          </a:blip>
          <a:stretch>
            <a:fillRect/>
          </a:stretch>
        </p:blipFill>
        <p:spPr>
          <a:xfrm>
            <a:off x="3024013" y="3844196"/>
            <a:ext cx="3095975" cy="12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6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Petite ouverture…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7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9" name="Google Shape;989;p107"/>
          <p:cNvPicPr preferRelativeResize="0"/>
          <p:nvPr/>
        </p:nvPicPr>
        <p:blipFill rotWithShape="1">
          <a:blip r:embed="rId3">
            <a:alphaModFix/>
          </a:blip>
          <a:srcRect b="10057" l="0" r="0" t="10057"/>
          <a:stretch/>
        </p:blipFill>
        <p:spPr>
          <a:xfrm>
            <a:off x="0" y="-369350"/>
            <a:ext cx="9144000" cy="5512857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7"/>
          <p:cNvSpPr txBox="1"/>
          <p:nvPr>
            <p:ph type="title"/>
          </p:nvPr>
        </p:nvSpPr>
        <p:spPr>
          <a:xfrm>
            <a:off x="1147500" y="403800"/>
            <a:ext cx="6849000" cy="4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L'opérateur</a:t>
            </a:r>
            <a:r>
              <a:rPr lang="en-GB" sz="7200">
                <a:solidFill>
                  <a:schemeClr val="lt1"/>
                </a:solidFill>
              </a:rPr>
              <a:t> ne </a:t>
            </a:r>
            <a:r>
              <a:rPr lang="en-GB" sz="7200">
                <a:solidFill>
                  <a:schemeClr val="lt1"/>
                </a:solidFill>
              </a:rPr>
              <a:t>renforce</a:t>
            </a:r>
            <a:r>
              <a:rPr lang="en-GB" sz="7200">
                <a:solidFill>
                  <a:schemeClr val="lt1"/>
                </a:solidFill>
              </a:rPr>
              <a:t> pas la sécurité de vos secrets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8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vault/openbao agent injector</a:t>
            </a:r>
            <a:endParaRPr/>
          </a:p>
        </p:txBody>
      </p:sp>
      <p:sp>
        <p:nvSpPr>
          <p:cNvPr id="996" name="Google Shape;996;p108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Là, on est vraiment secure…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08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Agent sidecar appelé par des annotations dans vos déploiements/pods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Injecte directement vos secrets à l’intérieur des pods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Supporte le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consul-template</a:t>
            </a:r>
            <a:endParaRPr i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Forte dépendance à la disponibilité de Vault</a:t>
            </a:r>
            <a:r>
              <a:rPr b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risque de bloquer vos déploiements !</a:t>
            </a:r>
            <a:endParaRPr b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998" name="Google Shape;998;p108"/>
          <p:cNvSpPr txBox="1"/>
          <p:nvPr/>
        </p:nvSpPr>
        <p:spPr>
          <a:xfrm>
            <a:off x="6154375" y="367760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</a:t>
            </a:r>
            <a:r>
              <a:rPr i="1" lang="en-GB" sz="1000"/>
              <a:t>devopscube.com</a:t>
            </a:r>
            <a:endParaRPr i="1" sz="1000"/>
          </a:p>
        </p:txBody>
      </p:sp>
      <p:pic>
        <p:nvPicPr>
          <p:cNvPr id="999" name="Google Shape;99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450" y="2065663"/>
            <a:ext cx="3402954" cy="16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9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red frame with a black circle in the middle of it (provided by Tenor)" id="1005" name="Google Shape;1005;p109"/>
          <p:cNvPicPr preferRelativeResize="0"/>
          <p:nvPr/>
        </p:nvPicPr>
        <p:blipFill rotWithShape="1">
          <a:blip r:embed="rId3">
            <a:alphaModFix/>
          </a:blip>
          <a:srcRect b="9807" l="0" r="0" t="9807"/>
          <a:stretch/>
        </p:blipFill>
        <p:spPr>
          <a:xfrm>
            <a:off x="0" y="-369350"/>
            <a:ext cx="9144000" cy="551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0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CEPENDANT</a:t>
            </a:r>
            <a:endParaRPr i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1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man is making a funny face and says `` liar ! '' (provided by Tenor)" id="1016" name="Google Shape;1016;p111"/>
          <p:cNvPicPr preferRelativeResize="0"/>
          <p:nvPr/>
        </p:nvPicPr>
        <p:blipFill rotWithShape="1">
          <a:blip r:embed="rId3">
            <a:alphaModFix/>
          </a:blip>
          <a:srcRect b="0" l="3583" r="3583" t="0"/>
          <a:stretch/>
        </p:blipFill>
        <p:spPr>
          <a:xfrm>
            <a:off x="0" y="-369350"/>
            <a:ext cx="9144000" cy="551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11"/>
          <p:cNvSpPr txBox="1"/>
          <p:nvPr>
            <p:ph type="title"/>
          </p:nvPr>
        </p:nvSpPr>
        <p:spPr>
          <a:xfrm>
            <a:off x="1473900" y="1957500"/>
            <a:ext cx="6196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600">
                <a:solidFill>
                  <a:schemeClr val="lt1"/>
                </a:solidFill>
              </a:rPr>
              <a:t>J’ai menti.</a:t>
            </a:r>
            <a:endParaRPr sz="7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2"/>
          <p:cNvSpPr txBox="1"/>
          <p:nvPr>
            <p:ph type="title"/>
          </p:nvPr>
        </p:nvSpPr>
        <p:spPr>
          <a:xfrm>
            <a:off x="926100" y="900000"/>
            <a:ext cx="7291800" cy="258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700"/>
              <a:t>Gérer ses secrets Kube avec l'External Secrets Operator : parce que je le </a:t>
            </a:r>
            <a:r>
              <a:rPr lang="en-GB" sz="3700" strike="sngStrike"/>
              <a:t>Vault</a:t>
            </a:r>
            <a:r>
              <a:rPr lang="en-GB" sz="3700"/>
              <a:t> bien</a:t>
            </a:r>
            <a:endParaRPr sz="3700"/>
          </a:p>
        </p:txBody>
      </p:sp>
      <p:pic>
        <p:nvPicPr>
          <p:cNvPr id="1023" name="Google Shape;10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65996">
            <a:off x="5136198" y="2400898"/>
            <a:ext cx="1339829" cy="617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56" name="Google Shape;256;p50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</a:t>
            </a:r>
            <a:r>
              <a:rPr lang="en-GB"/>
              <a:t>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13"/>
          <p:cNvSpPr txBox="1"/>
          <p:nvPr>
            <p:ph type="title"/>
          </p:nvPr>
        </p:nvSpPr>
        <p:spPr>
          <a:xfrm>
            <a:off x="1623300" y="1352050"/>
            <a:ext cx="35829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L’accès</a:t>
            </a:r>
            <a:r>
              <a:rPr lang="en-GB" sz="1400"/>
              <a:t> aux </a:t>
            </a:r>
            <a:r>
              <a:rPr lang="en-GB" sz="14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</a:t>
            </a:r>
            <a:r>
              <a:rPr lang="en-GB" sz="1400"/>
              <a:t> !</a:t>
            </a:r>
            <a:r>
              <a:rPr lang="en-GB" sz="1600"/>
              <a:t> </a:t>
            </a: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29" name="Google Shape;102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00" y="1053850"/>
            <a:ext cx="907826" cy="9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988" y="2128600"/>
            <a:ext cx="856650" cy="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13"/>
          <p:cNvSpPr txBox="1"/>
          <p:nvPr>
            <p:ph type="title"/>
          </p:nvPr>
        </p:nvSpPr>
        <p:spPr>
          <a:xfrm>
            <a:off x="450000" y="419825"/>
            <a:ext cx="1882500" cy="51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Merci !</a:t>
            </a:r>
            <a:endParaRPr sz="4400">
              <a:solidFill>
                <a:schemeClr val="lt2"/>
              </a:solidFill>
            </a:endParaRPr>
          </a:p>
        </p:txBody>
      </p:sp>
      <p:sp>
        <p:nvSpPr>
          <p:cNvPr id="1032" name="Google Shape;1032;p113"/>
          <p:cNvSpPr txBox="1"/>
          <p:nvPr>
            <p:ph type="title"/>
          </p:nvPr>
        </p:nvSpPr>
        <p:spPr>
          <a:xfrm>
            <a:off x="1623300" y="2368950"/>
            <a:ext cx="2541000" cy="4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Pour me faire un</a:t>
            </a:r>
            <a:r>
              <a:rPr lang="en-GB" sz="1400"/>
              <a:t> </a:t>
            </a:r>
            <a:r>
              <a:rPr lang="en-GB" sz="1400" u="sng">
                <a:solidFill>
                  <a:schemeClr val="lt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retour</a:t>
            </a:r>
            <a:r>
              <a:rPr lang="en-GB" sz="1400"/>
              <a:t> ! </a:t>
            </a:r>
            <a:r>
              <a:rPr lang="en-GB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033" name="Google Shape;1033;p113"/>
          <p:cNvPicPr preferRelativeResize="0"/>
          <p:nvPr/>
        </p:nvPicPr>
        <p:blipFill rotWithShape="1">
          <a:blip r:embed="rId7">
            <a:alphaModFix/>
          </a:blip>
          <a:srcRect b="386" l="0" r="0" t="396"/>
          <a:stretch/>
        </p:blipFill>
        <p:spPr>
          <a:xfrm>
            <a:off x="4651050" y="566163"/>
            <a:ext cx="4043015" cy="4011170"/>
          </a:xfrm>
          <a:custGeom>
            <a:rect b="b" l="l" r="r" t="t"/>
            <a:pathLst>
              <a:path extrusionOk="0" h="5964565" w="6011918">
                <a:moveTo>
                  <a:pt x="3005959" y="0"/>
                </a:moveTo>
                <a:cubicBezTo>
                  <a:pt x="4665832" y="0"/>
                  <a:pt x="6011918" y="497546"/>
                  <a:pt x="6011918" y="1110987"/>
                </a:cubicBezTo>
                <a:cubicBezTo>
                  <a:pt x="6011918" y="1473658"/>
                  <a:pt x="5544235" y="1794366"/>
                  <a:pt x="4820727" y="1997180"/>
                </a:cubicBezTo>
                <a:cubicBezTo>
                  <a:pt x="5540238" y="2115073"/>
                  <a:pt x="6011918" y="2310894"/>
                  <a:pt x="6011918" y="2532692"/>
                </a:cubicBezTo>
                <a:cubicBezTo>
                  <a:pt x="6011918" y="2740505"/>
                  <a:pt x="5596200" y="2926335"/>
                  <a:pt x="4948639" y="3045226"/>
                </a:cubicBezTo>
                <a:cubicBezTo>
                  <a:pt x="5599199" y="3249041"/>
                  <a:pt x="6011918" y="3541774"/>
                  <a:pt x="6011918" y="3893453"/>
                </a:cubicBezTo>
                <a:cubicBezTo>
                  <a:pt x="6011918" y="4245133"/>
                  <a:pt x="5569218" y="4558848"/>
                  <a:pt x="4878688" y="4762661"/>
                </a:cubicBezTo>
                <a:cubicBezTo>
                  <a:pt x="5559225" y="4877557"/>
                  <a:pt x="6011918" y="5081372"/>
                  <a:pt x="6011918" y="5314161"/>
                </a:cubicBezTo>
                <a:cubicBezTo>
                  <a:pt x="6011918" y="5628873"/>
                  <a:pt x="5187134" y="5890806"/>
                  <a:pt x="4089207" y="5951372"/>
                </a:cubicBezTo>
                <a:lnTo>
                  <a:pt x="3603626" y="5964565"/>
                </a:lnTo>
                <a:lnTo>
                  <a:pt x="3603479" y="5964565"/>
                </a:lnTo>
                <a:lnTo>
                  <a:pt x="3117855" y="5951372"/>
                </a:lnTo>
                <a:cubicBezTo>
                  <a:pt x="2019739" y="5890806"/>
                  <a:pt x="1194189" y="5628873"/>
                  <a:pt x="1194189" y="5314161"/>
                </a:cubicBezTo>
                <a:cubicBezTo>
                  <a:pt x="1194189" y="5157301"/>
                  <a:pt x="1399051" y="5013432"/>
                  <a:pt x="1740817" y="4901536"/>
                </a:cubicBezTo>
                <a:cubicBezTo>
                  <a:pt x="712516" y="4724696"/>
                  <a:pt x="0" y="4340047"/>
                  <a:pt x="0" y="3893453"/>
                </a:cubicBezTo>
                <a:cubicBezTo>
                  <a:pt x="0" y="3518795"/>
                  <a:pt x="499660" y="3188095"/>
                  <a:pt x="1266140" y="2986279"/>
                </a:cubicBezTo>
                <a:cubicBezTo>
                  <a:pt x="779470" y="2869386"/>
                  <a:pt x="479674" y="2709532"/>
                  <a:pt x="479674" y="2532692"/>
                </a:cubicBezTo>
                <a:cubicBezTo>
                  <a:pt x="479674" y="2340868"/>
                  <a:pt x="831435" y="2168025"/>
                  <a:pt x="1393055" y="2049134"/>
                </a:cubicBezTo>
                <a:cubicBezTo>
                  <a:pt x="555624" y="1852313"/>
                  <a:pt x="0" y="1505628"/>
                  <a:pt x="0" y="1110987"/>
                </a:cubicBezTo>
                <a:cubicBezTo>
                  <a:pt x="0" y="497546"/>
                  <a:pt x="1346087" y="0"/>
                  <a:pt x="30059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34" name="Google Shape;1034;p113"/>
          <p:cNvSpPr txBox="1"/>
          <p:nvPr>
            <p:ph idx="1" type="body"/>
          </p:nvPr>
        </p:nvSpPr>
        <p:spPr>
          <a:xfrm>
            <a:off x="401813" y="4557400"/>
            <a:ext cx="15354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1999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@LePotiBlagueur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13"/>
          <p:cNvSpPr txBox="1"/>
          <p:nvPr>
            <p:ph idx="1" type="body"/>
          </p:nvPr>
        </p:nvSpPr>
        <p:spPr>
          <a:xfrm>
            <a:off x="639863" y="4822750"/>
            <a:ext cx="31803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8"/>
              </a:rPr>
              <a:t>https://www.linkedin.com/in/alexis-fala/</a:t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13"/>
          <p:cNvSpPr txBox="1"/>
          <p:nvPr>
            <p:ph idx="1" type="body"/>
          </p:nvPr>
        </p:nvSpPr>
        <p:spPr>
          <a:xfrm>
            <a:off x="639842" y="4301750"/>
            <a:ext cx="2129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9"/>
              </a:rPr>
              <a:t>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7" name="Google Shape;1037;p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5675" y="4609001"/>
            <a:ext cx="194175" cy="2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4912" y="4869500"/>
            <a:ext cx="215749" cy="2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5688" y="4391000"/>
            <a:ext cx="194175" cy="1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988" y="3152175"/>
            <a:ext cx="856650" cy="8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13"/>
          <p:cNvSpPr txBox="1"/>
          <p:nvPr>
            <p:ph type="title"/>
          </p:nvPr>
        </p:nvSpPr>
        <p:spPr>
          <a:xfrm>
            <a:off x="1623300" y="3377700"/>
            <a:ext cx="3180300" cy="4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Si le talk ou le plot twist vous a </a:t>
            </a:r>
            <a:r>
              <a:rPr lang="en-GB" sz="1400" u="sng">
                <a:solidFill>
                  <a:schemeClr val="lt2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déçu</a:t>
            </a:r>
            <a:r>
              <a:rPr lang="en-GB" sz="1400"/>
              <a:t>  </a:t>
            </a:r>
            <a:r>
              <a:rPr lang="en-GB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63" name="Google Shape;263;p51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1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71" name="Google Shape;271;p52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Coffre-fort “API driven”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2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Secret-engine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C’est le coffre-fort où sont stockés les secrets.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 Method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Les méthodes d’authentifications à Vault (Token, OIDC, Kubernetes, …).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73" name="Google Shape;2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ezer Rebranding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A238FF"/>
      </a:lt2>
      <a:accent1>
        <a:srgbClr val="FF673D"/>
      </a:accent1>
      <a:accent2>
        <a:srgbClr val="96F9F3"/>
      </a:accent2>
      <a:accent3>
        <a:srgbClr val="FCFF60"/>
      </a:accent3>
      <a:accent4>
        <a:srgbClr val="DB452C"/>
      </a:accent4>
      <a:accent5>
        <a:srgbClr val="2F7C90"/>
      </a:accent5>
      <a:accent6>
        <a:srgbClr val="909341"/>
      </a:accent6>
      <a:hlink>
        <a:srgbClr val="A238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